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Default Extension="emf" ContentType="image/x-emf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58"/>
  </p:notesMasterIdLst>
  <p:sldIdLst>
    <p:sldId id="315" r:id="rId2"/>
    <p:sldId id="260" r:id="rId3"/>
    <p:sldId id="335" r:id="rId4"/>
    <p:sldId id="423" r:id="rId5"/>
    <p:sldId id="259" r:id="rId6"/>
    <p:sldId id="261" r:id="rId7"/>
    <p:sldId id="256" r:id="rId8"/>
    <p:sldId id="257" r:id="rId9"/>
    <p:sldId id="258" r:id="rId10"/>
    <p:sldId id="263" r:id="rId11"/>
    <p:sldId id="262" r:id="rId12"/>
    <p:sldId id="305" r:id="rId13"/>
    <p:sldId id="306" r:id="rId14"/>
    <p:sldId id="307" r:id="rId15"/>
    <p:sldId id="308" r:id="rId16"/>
    <p:sldId id="312" r:id="rId17"/>
    <p:sldId id="313" r:id="rId18"/>
    <p:sldId id="314" r:id="rId19"/>
    <p:sldId id="310" r:id="rId20"/>
    <p:sldId id="311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384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303" r:id="rId49"/>
    <p:sldId id="304" r:id="rId50"/>
    <p:sldId id="290" r:id="rId51"/>
    <p:sldId id="291" r:id="rId52"/>
    <p:sldId id="292" r:id="rId53"/>
    <p:sldId id="293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409" r:id="rId62"/>
    <p:sldId id="319" r:id="rId63"/>
    <p:sldId id="320" r:id="rId64"/>
    <p:sldId id="321" r:id="rId65"/>
    <p:sldId id="322" r:id="rId66"/>
    <p:sldId id="402" r:id="rId67"/>
    <p:sldId id="323" r:id="rId68"/>
    <p:sldId id="324" r:id="rId69"/>
    <p:sldId id="325" r:id="rId70"/>
    <p:sldId id="403" r:id="rId71"/>
    <p:sldId id="326" r:id="rId72"/>
    <p:sldId id="404" r:id="rId73"/>
    <p:sldId id="407" r:id="rId74"/>
    <p:sldId id="406" r:id="rId75"/>
    <p:sldId id="405" r:id="rId76"/>
    <p:sldId id="412" r:id="rId77"/>
    <p:sldId id="413" r:id="rId78"/>
    <p:sldId id="414" r:id="rId79"/>
    <p:sldId id="411" r:id="rId80"/>
    <p:sldId id="327" r:id="rId81"/>
    <p:sldId id="328" r:id="rId82"/>
    <p:sldId id="329" r:id="rId83"/>
    <p:sldId id="416" r:id="rId84"/>
    <p:sldId id="415" r:id="rId85"/>
    <p:sldId id="410" r:id="rId86"/>
    <p:sldId id="332" r:id="rId87"/>
    <p:sldId id="333" r:id="rId88"/>
    <p:sldId id="334" r:id="rId89"/>
    <p:sldId id="336" r:id="rId90"/>
    <p:sldId id="337" r:id="rId91"/>
    <p:sldId id="338" r:id="rId92"/>
    <p:sldId id="339" r:id="rId93"/>
    <p:sldId id="340" r:id="rId94"/>
    <p:sldId id="341" r:id="rId95"/>
    <p:sldId id="417" r:id="rId96"/>
    <p:sldId id="342" r:id="rId97"/>
    <p:sldId id="343" r:id="rId98"/>
    <p:sldId id="344" r:id="rId99"/>
    <p:sldId id="345" r:id="rId100"/>
    <p:sldId id="346" r:id="rId101"/>
    <p:sldId id="347" r:id="rId102"/>
    <p:sldId id="418" r:id="rId103"/>
    <p:sldId id="348" r:id="rId104"/>
    <p:sldId id="349" r:id="rId105"/>
    <p:sldId id="350" r:id="rId106"/>
    <p:sldId id="351" r:id="rId107"/>
    <p:sldId id="419" r:id="rId108"/>
    <p:sldId id="352" r:id="rId109"/>
    <p:sldId id="353" r:id="rId110"/>
    <p:sldId id="354" r:id="rId111"/>
    <p:sldId id="355" r:id="rId112"/>
    <p:sldId id="356" r:id="rId113"/>
    <p:sldId id="357" r:id="rId114"/>
    <p:sldId id="358" r:id="rId115"/>
    <p:sldId id="359" r:id="rId116"/>
    <p:sldId id="360" r:id="rId117"/>
    <p:sldId id="361" r:id="rId118"/>
    <p:sldId id="362" r:id="rId119"/>
    <p:sldId id="363" r:id="rId120"/>
    <p:sldId id="364" r:id="rId121"/>
    <p:sldId id="365" r:id="rId122"/>
    <p:sldId id="366" r:id="rId123"/>
    <p:sldId id="367" r:id="rId124"/>
    <p:sldId id="368" r:id="rId125"/>
    <p:sldId id="369" r:id="rId126"/>
    <p:sldId id="370" r:id="rId127"/>
    <p:sldId id="371" r:id="rId128"/>
    <p:sldId id="372" r:id="rId129"/>
    <p:sldId id="373" r:id="rId130"/>
    <p:sldId id="374" r:id="rId131"/>
    <p:sldId id="375" r:id="rId132"/>
    <p:sldId id="376" r:id="rId133"/>
    <p:sldId id="377" r:id="rId134"/>
    <p:sldId id="378" r:id="rId135"/>
    <p:sldId id="379" r:id="rId136"/>
    <p:sldId id="380" r:id="rId137"/>
    <p:sldId id="381" r:id="rId138"/>
    <p:sldId id="382" r:id="rId139"/>
    <p:sldId id="389" r:id="rId140"/>
    <p:sldId id="390" r:id="rId141"/>
    <p:sldId id="391" r:id="rId142"/>
    <p:sldId id="388" r:id="rId143"/>
    <p:sldId id="383" r:id="rId144"/>
    <p:sldId id="385" r:id="rId145"/>
    <p:sldId id="387" r:id="rId146"/>
    <p:sldId id="386" r:id="rId147"/>
    <p:sldId id="392" r:id="rId148"/>
    <p:sldId id="393" r:id="rId149"/>
    <p:sldId id="394" r:id="rId150"/>
    <p:sldId id="395" r:id="rId151"/>
    <p:sldId id="396" r:id="rId152"/>
    <p:sldId id="397" r:id="rId153"/>
    <p:sldId id="399" r:id="rId154"/>
    <p:sldId id="398" r:id="rId155"/>
    <p:sldId id="400" r:id="rId156"/>
    <p:sldId id="401" r:id="rId157"/>
  </p:sldIdLst>
  <p:sldSz cx="9144000" cy="6858000" type="letter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9" autoAdjust="0"/>
    <p:restoredTop sz="99200" autoAdjust="0"/>
  </p:normalViewPr>
  <p:slideViewPr>
    <p:cSldViewPr>
      <p:cViewPr varScale="1">
        <p:scale>
          <a:sx n="85" d="100"/>
          <a:sy n="85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B1E3EF-8153-4B49-88AA-E8D57860056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3495" cy="5009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09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62D4C3-BBA9-46B7-919E-CAA86C7D72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31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8213" y="750888"/>
            <a:ext cx="5008562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144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146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148</a:t>
            </a:fld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150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151</a:t>
            </a:fld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152</a:t>
            </a:fld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153</a:t>
            </a:fld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154</a:t>
            </a:fld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155</a:t>
            </a:fld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156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78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78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78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08562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D4C3-BBA9-46B7-919E-CAA86C7D720C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E622-EAF0-4FB0-B7D9-D9CC79B8ED65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6928-B241-45B4-9B21-3DA1BC4085CF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3ABF-393C-4461-8244-2B22ADD4B576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321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0E7E-1286-48B0-8CE4-6E3950E770AD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974E-31EF-414D-AD3B-C11CD09C956D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4DD4-316C-4721-8B2B-6526FF709887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1F07-187C-40B9-8566-5576A4296B3E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06F2-549F-4C23-AB56-EA04EBB84C88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77BD-B247-46A3-8B0B-CA5695C8B716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FC27-663F-4554-9B31-993E816FBE06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24B-9C8D-4C49-9C0D-8CAAD024C13F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3DC7-6072-43B0-B67D-A4005CDDA38F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8F3D-A0E0-4E50-B8CF-C6E9D4E23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14348" y="2000240"/>
            <a:ext cx="7620000" cy="2819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Wavelet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User Guide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6400800"/>
            <a:ext cx="23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Created on 2 July 2014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5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96200" y="4724400"/>
            <a:ext cx="12192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1.1b</a:t>
                      </a:r>
                      <a:r>
                        <a:rPr lang="en-US" b="1" u="sng" baseline="0" dirty="0" smtClean="0"/>
                        <a:t> Edit Company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To change/update details of existing registered companies.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Go to: 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Control Panel &gt;Developer &gt; Organization Structure &gt; Company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[EDIT] on the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company to be edited.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Chevron 15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17" name="Pentagon 16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18" name="Chevron 17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19" name="Chevron 18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0" name="Chevron 19"/>
          <p:cNvSpPr/>
          <p:nvPr/>
        </p:nvSpPr>
        <p:spPr>
          <a:xfrm>
            <a:off x="5979479" y="919843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7385076" y="917667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219" y="2028842"/>
            <a:ext cx="60483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873" y="1981200"/>
            <a:ext cx="4814728" cy="412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88226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88574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On Pop-up</a:t>
                      </a:r>
                      <a:r>
                        <a:rPr lang="en-US" b="1" u="none" baseline="0" dirty="0" smtClean="0"/>
                        <a:t> screen</a:t>
                      </a:r>
                    </a:p>
                    <a:p>
                      <a:pPr algn="l"/>
                      <a:endParaRPr lang="en-US" b="1" u="none" baseline="0" dirty="0" smtClean="0"/>
                    </a:p>
                    <a:p>
                      <a:pPr algn="l"/>
                      <a:r>
                        <a:rPr lang="en-US" b="1" u="none" dirty="0" smtClean="0"/>
                        <a:t>H. </a:t>
                      </a:r>
                      <a:r>
                        <a:rPr lang="en-US" b="0" u="none" dirty="0" smtClean="0"/>
                        <a:t>Using a barcode scanner, scan</a:t>
                      </a:r>
                      <a:r>
                        <a:rPr lang="en-US" b="0" u="none" baseline="0" dirty="0" smtClean="0"/>
                        <a:t> in the individual IMEI/Serial Number and press “enter” after each one.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b="1" dirty="0" smtClean="0"/>
                        <a:t>I. </a:t>
                      </a:r>
                      <a:r>
                        <a:rPr lang="en-US" dirty="0" smtClean="0"/>
                        <a:t>The list of IMEI/Serial</a:t>
                      </a:r>
                      <a:r>
                        <a:rPr lang="en-US" baseline="0" dirty="0" smtClean="0"/>
                        <a:t> Numbers scanned in will appear here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b="1" dirty="0" smtClean="0"/>
                        <a:t>J. </a:t>
                      </a:r>
                      <a:r>
                        <a:rPr lang="en-US" dirty="0" smtClean="0"/>
                        <a:t>Click [Add]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b="1" dirty="0" smtClean="0"/>
                        <a:t>K.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Click [Save Changes] to complete insertion of IMEI/Serial Number.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100</a:t>
            </a:fld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3.2 GRN by PO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3124200" y="4737100"/>
            <a:ext cx="838200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2819400" y="4724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124200" y="4940300"/>
            <a:ext cx="1676400" cy="469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2819400" y="497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975100" y="5473700"/>
            <a:ext cx="304800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3670300" y="5461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6883400" y="5943600"/>
            <a:ext cx="596900" cy="165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Oval 31"/>
          <p:cNvSpPr/>
          <p:nvPr/>
        </p:nvSpPr>
        <p:spPr>
          <a:xfrm>
            <a:off x="6578600" y="59309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439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689" y="1981200"/>
            <a:ext cx="601934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6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88574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L.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Click [Confirm and Save] to complete stock in.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101</a:t>
            </a:fld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3.2 GRN by PO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8331200" y="4127500"/>
            <a:ext cx="7620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Oval 31"/>
          <p:cNvSpPr/>
          <p:nvPr/>
        </p:nvSpPr>
        <p:spPr>
          <a:xfrm>
            <a:off x="8077200" y="4102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816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1796096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GRN pop-up will appear for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printing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102</a:t>
            </a:fld>
            <a:endParaRPr lang="en-US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3242923" cy="420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entagon 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3.2 GRN by PO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203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103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18033" y="1976711"/>
            <a:ext cx="6507935" cy="2904578"/>
            <a:chOff x="1318034" y="2216011"/>
            <a:chExt cx="6507935" cy="2904578"/>
          </a:xfrm>
        </p:grpSpPr>
        <p:sp>
          <p:nvSpPr>
            <p:cNvPr id="10" name="Rectangle 9"/>
            <p:cNvSpPr/>
            <p:nvPr/>
          </p:nvSpPr>
          <p:spPr>
            <a:xfrm>
              <a:off x="1318034" y="2216011"/>
              <a:ext cx="65079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3.0 Purchase Order Management</a:t>
              </a:r>
              <a:endParaRPr lang="en-US" sz="36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14299" y="290181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dk1"/>
                  </a:solidFill>
                </a:rPr>
                <a:t>3.1 Create Purchase Order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14299" y="3483396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dk1"/>
                  </a:solidFill>
                </a:rPr>
                <a:t>3.2 Goods Receive Note by PO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14299" y="406498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2800" dirty="0" smtClean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14299" y="4064981"/>
              <a:ext cx="5915402" cy="10556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lt1"/>
                  </a:solidFill>
                </a:rPr>
                <a:t>3.3 Purchase Return by Goods Receive Note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548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3.2 Purchase</a:t>
                      </a:r>
                      <a:r>
                        <a:rPr lang="en-US" b="1" u="sng" baseline="0" dirty="0" smtClean="0"/>
                        <a:t> Return by Goods Receive Note (GRN)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</a:t>
                      </a:r>
                      <a:r>
                        <a:rPr lang="en-US" baseline="0" dirty="0" smtClean="0"/>
                        <a:t> 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Procurement&gt;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Transactions &gt;Purchase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Return by GRN]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104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867400" y="3733801"/>
            <a:ext cx="151747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562601" y="3733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3.3 Purchase Return by GRN</a:t>
            </a:r>
            <a:endParaRPr lang="en-US" sz="1400" b="1" dirty="0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92" y="2114569"/>
            <a:ext cx="60007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524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 GRN number  in box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click submit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[Purchase Return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Listing] to search for GRN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1981202"/>
            <a:ext cx="3952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105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000500" y="2438400"/>
            <a:ext cx="29337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149600" y="24257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3.3 Purchase Return by GRN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769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005" y="2061804"/>
            <a:ext cx="5880595" cy="405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9977664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Return all items on GRN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 return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US" sz="1800" b="1" i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Serialized Items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Tick IMEI/Serial number to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returned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800" b="1" i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Non-serialized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items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Qty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[Submit]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[Confirm and Save]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106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620000" y="4953000"/>
            <a:ext cx="990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7315200" y="497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3.3 Purchase Return by GRN</a:t>
            </a:r>
            <a:endParaRPr lang="en-US" sz="1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67" t="61991" r="1667" b="8383"/>
          <a:stretch>
            <a:fillRect/>
          </a:stretch>
        </p:blipFill>
        <p:spPr>
          <a:xfrm>
            <a:off x="1016001" y="4711702"/>
            <a:ext cx="1899557" cy="91702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96200" y="5943600"/>
            <a:ext cx="6858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7404100" y="5892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1244600" y="5092700"/>
            <a:ext cx="914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ectangle 22"/>
          <p:cNvSpPr/>
          <p:nvPr/>
        </p:nvSpPr>
        <p:spPr>
          <a:xfrm>
            <a:off x="7620000" y="4241800"/>
            <a:ext cx="12192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/>
          <p:cNvSpPr/>
          <p:nvPr/>
        </p:nvSpPr>
        <p:spPr>
          <a:xfrm>
            <a:off x="7315200" y="4191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7970882" y="3897836"/>
            <a:ext cx="1020717" cy="193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/>
          <p:cNvSpPr/>
          <p:nvPr/>
        </p:nvSpPr>
        <p:spPr>
          <a:xfrm>
            <a:off x="7678783" y="384703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689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113583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GRN pop-up will appear for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printing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107</a:t>
            </a:fld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3.3 Purchase Return by GRN</a:t>
            </a:r>
            <a:endParaRPr lang="en-U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586073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50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4567" y="2216013"/>
            <a:ext cx="5394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4.0 Inventory Management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14299" y="2901811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4.1 Create Stock Requisition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14299" y="3483396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4.2 Create Stock Transfer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14299" y="4064981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4.3 Create Stock Adjustment</a:t>
            </a:r>
          </a:p>
        </p:txBody>
      </p:sp>
    </p:spTree>
    <p:extLst>
      <p:ext uri="{BB962C8B-B14F-4D97-AF65-F5344CB8AC3E}">
        <p14:creationId xmlns:p14="http://schemas.microsoft.com/office/powerpoint/2010/main" xmlns="" val="32050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4567" y="2216013"/>
            <a:ext cx="5394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4.0 Inventory Management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14299" y="2901811"/>
            <a:ext cx="5915402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lt1"/>
                </a:solidFill>
              </a:rPr>
              <a:t>4.1 Create Stock Requisition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14299" y="3483396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4.2 Create Stock Transfer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14299" y="4064981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4.3 Create Stock Adjustment</a:t>
            </a:r>
          </a:p>
        </p:txBody>
      </p:sp>
    </p:spTree>
    <p:extLst>
      <p:ext uri="{BB962C8B-B14F-4D97-AF65-F5344CB8AC3E}">
        <p14:creationId xmlns:p14="http://schemas.microsoft.com/office/powerpoint/2010/main" xmlns="" val="41399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0" u="none" dirty="0" smtClean="0"/>
                        <a:t>B.</a:t>
                      </a:r>
                      <a:r>
                        <a:rPr lang="en-US" b="0" u="none" baseline="0" dirty="0" smtClean="0"/>
                        <a:t> Input the details requiring update.</a:t>
                      </a:r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C.</a:t>
                      </a:r>
                      <a:r>
                        <a:rPr lang="en-US" baseline="0" dirty="0" smtClean="0"/>
                        <a:t> Click [Save Changes] when completed.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3505200"/>
            <a:ext cx="1295400" cy="205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4876800" y="5562600"/>
            <a:ext cx="838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evron 17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19" name="Pentagon 18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21" name="Chevron 20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2" name="Chevron 21"/>
          <p:cNvSpPr/>
          <p:nvPr/>
        </p:nvSpPr>
        <p:spPr>
          <a:xfrm>
            <a:off x="5979479" y="919843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7385076" y="917667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34" y="2071678"/>
            <a:ext cx="5715008" cy="42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5625" r="48446" b="24053"/>
          <a:stretch>
            <a:fillRect/>
          </a:stretch>
        </p:blipFill>
        <p:spPr bwMode="auto">
          <a:xfrm>
            <a:off x="3010990" y="1981200"/>
            <a:ext cx="602331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4.1 Create Stock</a:t>
                      </a:r>
                      <a:r>
                        <a:rPr lang="en-US" b="1" u="sng" baseline="0" dirty="0" smtClean="0"/>
                        <a:t> Requisition</a:t>
                      </a:r>
                      <a:endParaRPr lang="en-US" b="1" u="sng" dirty="0" smtClean="0"/>
                    </a:p>
                    <a:p>
                      <a:pPr algn="l"/>
                      <a:r>
                        <a:rPr lang="en-US" baseline="0" dirty="0" smtClean="0"/>
                        <a:t>Request for stock from other branches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Trading&gt; Stock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Requisition&gt; Stock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Requisition Create]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110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558937" y="2958739"/>
            <a:ext cx="1434737" cy="19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254138" y="29587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4.1 Create Stock Requisition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6062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</a:t>
                      </a:r>
                      <a:r>
                        <a:rPr lang="en-US" b="0" u="none" dirty="0" smtClean="0"/>
                        <a:t> Using</a:t>
                      </a:r>
                      <a:r>
                        <a:rPr lang="en-US" b="0" u="none" baseline="0" dirty="0" smtClean="0"/>
                        <a:t> drop down list, select From and To Branch</a:t>
                      </a:r>
                    </a:p>
                    <a:p>
                      <a:pPr algn="l"/>
                      <a:endParaRPr lang="en-US" sz="1800" b="1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Click [Save Details]</a:t>
                      </a:r>
                    </a:p>
                    <a:p>
                      <a:pPr algn="l"/>
                      <a:endParaRPr lang="en-US" sz="1800" b="1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 Item Code or Product Description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111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06633" y="2133600"/>
            <a:ext cx="5984967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754086" y="209441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3886200" y="2438400"/>
            <a:ext cx="19050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Optional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391991" y="2895599"/>
            <a:ext cx="812074" cy="189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/>
          <p:cNvSpPr/>
          <p:nvPr/>
        </p:nvSpPr>
        <p:spPr>
          <a:xfrm>
            <a:off x="3152505" y="283028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391989" y="3087188"/>
            <a:ext cx="1789611" cy="189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/>
          <p:cNvSpPr/>
          <p:nvPr/>
        </p:nvSpPr>
        <p:spPr>
          <a:xfrm>
            <a:off x="3139441" y="3048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4.1 Create Stock Requisition</a:t>
            </a:r>
            <a:endParaRPr lang="en-US" sz="1400" b="1" dirty="0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6143636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952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 Qty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[Save Changes] to submit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112</a:t>
            </a:fld>
            <a:endParaRPr lang="en-US" b="1"/>
          </a:p>
        </p:txBody>
      </p:sp>
      <p:sp>
        <p:nvSpPr>
          <p:cNvPr id="25" name="Rectangle 24"/>
          <p:cNvSpPr/>
          <p:nvPr/>
        </p:nvSpPr>
        <p:spPr>
          <a:xfrm>
            <a:off x="3200400" y="3810000"/>
            <a:ext cx="1981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/>
          <p:cNvSpPr/>
          <p:nvPr/>
        </p:nvSpPr>
        <p:spPr>
          <a:xfrm>
            <a:off x="2947853" y="377081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6209211" y="5575663"/>
            <a:ext cx="838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5956664" y="55364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13" name="Pentagon 1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4.1 Create Stock Requisition</a:t>
            </a:r>
            <a:endParaRPr lang="en-US" sz="1400" b="1" dirty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3744" y="2000264"/>
            <a:ext cx="603885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54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G. Click [Save] to complete stock requisition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113</a:t>
            </a:fld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3886200" y="3505200"/>
            <a:ext cx="346166" cy="178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Pentagon 11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4.1 Create Stock Requisition</a:t>
            </a:r>
            <a:endParaRPr lang="en-US" sz="1400" b="1" dirty="0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61436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594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114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29826" y="1437283"/>
            <a:ext cx="5915402" cy="3983439"/>
            <a:chOff x="1629826" y="1143000"/>
            <a:chExt cx="5915402" cy="3983439"/>
          </a:xfrm>
        </p:grpSpPr>
        <p:sp>
          <p:nvSpPr>
            <p:cNvPr id="10" name="Rectangle 9"/>
            <p:cNvSpPr/>
            <p:nvPr/>
          </p:nvSpPr>
          <p:spPr>
            <a:xfrm>
              <a:off x="1890090" y="1143000"/>
              <a:ext cx="53948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4.0 Inventory Management</a:t>
              </a:r>
              <a:endParaRPr lang="en-US" sz="36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29826" y="1752600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dk1"/>
                  </a:solidFill>
                </a:rPr>
                <a:t>4.1 Create Stock Requisition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29826" y="2334185"/>
              <a:ext cx="5915402" cy="22133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lt1"/>
                  </a:solidFill>
                </a:rPr>
                <a:t>4.2 Create Internal Stock Transfer</a:t>
              </a:r>
            </a:p>
            <a:p>
              <a:r>
                <a:rPr lang="en-US" sz="2400" dirty="0" smtClean="0"/>
                <a:t>	</a:t>
              </a:r>
              <a:r>
                <a:rPr lang="en-US" dirty="0" smtClean="0"/>
                <a:t>4.2a Create Internal Stock Transfer</a:t>
              </a:r>
            </a:p>
            <a:p>
              <a:r>
                <a:rPr lang="en-US" dirty="0" smtClean="0"/>
                <a:t>	4.2b Generate Stock Transfer Listing</a:t>
              </a:r>
            </a:p>
            <a:p>
              <a:r>
                <a:rPr lang="en-US" dirty="0" smtClean="0"/>
                <a:t>	4.2c Generate Detailed  Stock Transfer List</a:t>
              </a:r>
            </a:p>
            <a:p>
              <a:r>
                <a:rPr lang="en-US" dirty="0" smtClean="0"/>
                <a:t>	4.2d Receive Stock Transfer</a:t>
              </a:r>
            </a:p>
            <a:p>
              <a:r>
                <a:rPr lang="en-US" dirty="0" smtClean="0"/>
                <a:t>	4.2 e Cancel Stock Transfer</a:t>
              </a:r>
              <a:endParaRPr lang="en-US" dirty="0" smtClean="0">
                <a:solidFill>
                  <a:schemeClr val="lt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29826" y="4547557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4.3 Create Stock Adjustment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228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4.2a</a:t>
                      </a:r>
                      <a:r>
                        <a:rPr lang="en-US" b="1" u="sng" baseline="0" dirty="0" smtClean="0"/>
                        <a:t> Create Internal Stock Transfer</a:t>
                      </a:r>
                      <a:endParaRPr lang="en-US" b="1" u="sng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Trading&gt; Internal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Stock Transfer&gt; Create]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115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558937" y="3063243"/>
            <a:ext cx="1434737" cy="19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254138" y="306324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3" name="Pentagon 2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4.2a Create Stock Transfer</a:t>
            </a:r>
          </a:p>
        </p:txBody>
      </p:sp>
      <p:sp>
        <p:nvSpPr>
          <p:cNvPr id="25" name="Chevron 24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26" name="Chevron 25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27" name="Chevron 26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28" name="Chevron 27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33" y="2071678"/>
            <a:ext cx="44291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60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98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476264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 </a:t>
                      </a:r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Select From and To Branch</a:t>
                      </a:r>
                    </a:p>
                    <a:p>
                      <a:pPr algn="l"/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stock transfer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Fill in the compulsory details of stock transfer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Transporter name (select from dropdown list)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Reference number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Senders Remarks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are various method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stock transfer listed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Serial Number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Stock Requisition #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GRN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116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114800" y="3810000"/>
            <a:ext cx="28956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847011" y="37838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124200" y="2209800"/>
            <a:ext cx="4267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2786050" y="250030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124200" y="2514600"/>
            <a:ext cx="48768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2786050" y="278605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3" name="Pentagon 2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4.2a Create Stock Transfer</a:t>
            </a:r>
          </a:p>
        </p:txBody>
      </p:sp>
      <p:sp>
        <p:nvSpPr>
          <p:cNvPr id="25" name="Chevron 24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26" name="Chevron 25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27" name="Chevron 26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28" name="Chevron 27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00240"/>
            <a:ext cx="607219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6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 1 - Item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item code or name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click [Submit]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Pop-up box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Holding Ctrl button, multi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the IMEI/Serial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Numbers to of units to be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Transferred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[Confirm and Close]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33433"/>
          <a:stretch>
            <a:fillRect/>
          </a:stretch>
        </p:blipFill>
        <p:spPr bwMode="auto">
          <a:xfrm>
            <a:off x="2971800" y="19812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117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191000" y="1931126"/>
            <a:ext cx="2743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886201" y="193112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t="8333" r="45534" b="17708"/>
          <a:stretch>
            <a:fillRect/>
          </a:stretch>
        </p:blipFill>
        <p:spPr bwMode="auto">
          <a:xfrm>
            <a:off x="3048000" y="2872453"/>
            <a:ext cx="4572000" cy="34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200400" y="5286375"/>
            <a:ext cx="6858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2895601" y="530542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429000" y="6276977"/>
            <a:ext cx="381000" cy="123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3200400" y="624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943725" y="3181350"/>
            <a:ext cx="676275" cy="171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6715125" y="31527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7" name="Pentagon 2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8" name="Chevron 27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4.2a Create Stock Transfer</a:t>
            </a:r>
          </a:p>
        </p:txBody>
      </p:sp>
      <p:sp>
        <p:nvSpPr>
          <p:cNvPr id="29" name="Chevron 28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30" name="Chevron 29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31" name="Chevron 30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32" name="Chevron 31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15927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 2 – Serial </a:t>
                      </a:r>
                      <a:r>
                        <a:rPr lang="en-US" sz="1800" b="1" u="sng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Numer</a:t>
                      </a:r>
                      <a:endParaRPr lang="en-US" sz="1800" b="1" u="sng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serial number and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[Submit]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Pop-up box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the same serial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[Confirm and Close]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Click [Confirm and Close]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33433"/>
          <a:stretch>
            <a:fillRect/>
          </a:stretch>
        </p:blipFill>
        <p:spPr bwMode="auto">
          <a:xfrm>
            <a:off x="2971800" y="19812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118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191000" y="2102576"/>
            <a:ext cx="2743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886201" y="210257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t="8333" r="45534" b="17708"/>
          <a:stretch>
            <a:fillRect/>
          </a:stretch>
        </p:blipFill>
        <p:spPr bwMode="auto">
          <a:xfrm>
            <a:off x="3048000" y="2872453"/>
            <a:ext cx="4572000" cy="34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181350" y="5019675"/>
            <a:ext cx="6858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2876550" y="49434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181350" y="5172077"/>
            <a:ext cx="381000" cy="123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2876550" y="51720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943725" y="3181350"/>
            <a:ext cx="676275" cy="171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6715125" y="31527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905250" y="5219700"/>
            <a:ext cx="1676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entagon 27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9" name="Chevron 28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4.2a Create Stock Transfer</a:t>
            </a:r>
          </a:p>
        </p:txBody>
      </p:sp>
      <p:sp>
        <p:nvSpPr>
          <p:cNvPr id="30" name="Chevron 29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31" name="Chevron 30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32" name="Chevron 31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33" name="Chevron 32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1682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971800"/>
            <a:ext cx="502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882961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 3 – Stock Requisition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en-US" sz="1400" b="1" i="0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Option 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Input stock requisition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number and click [Submit]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Option2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Click [Stock Requisition #] in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blue to search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date range for stock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requisitions and click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[Submit]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Input qty for stock transfer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[Submit]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b="33433"/>
          <a:stretch>
            <a:fillRect/>
          </a:stretch>
        </p:blipFill>
        <p:spPr bwMode="auto">
          <a:xfrm>
            <a:off x="2971800" y="19812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119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203700" y="2527300"/>
            <a:ext cx="2743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898901" y="2527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733800" y="3581400"/>
            <a:ext cx="2819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35052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239000" y="464820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/>
          <p:cNvSpPr/>
          <p:nvPr/>
        </p:nvSpPr>
        <p:spPr>
          <a:xfrm>
            <a:off x="7010400" y="4648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705600" y="4095750"/>
            <a:ext cx="4572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6477000" y="40671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36" name="Pentagon 3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37" name="Chevron 36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4.2a Create Stock Transfer</a:t>
            </a:r>
          </a:p>
        </p:txBody>
      </p:sp>
      <p:sp>
        <p:nvSpPr>
          <p:cNvPr id="38" name="Chevron 37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39" name="Chevron 38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40" name="Chevron 39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41" name="Chevron 40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3596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7486294"/>
              </p:ext>
            </p:extLst>
          </p:nvPr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1.1c</a:t>
                      </a:r>
                      <a:r>
                        <a:rPr lang="en-US" b="1" u="sng" baseline="0" dirty="0" smtClean="0"/>
                        <a:t> Create Cash Book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Cashbook manages and records incoming and outgoing cash transactions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A. </a:t>
                      </a:r>
                      <a:r>
                        <a:rPr lang="en-US" b="0" u="none" baseline="0" dirty="0" smtClean="0"/>
                        <a:t>Go to: </a:t>
                      </a:r>
                      <a:r>
                        <a:rPr lang="en-US" b="0" u="none" baseline="0" dirty="0" smtClean="0">
                          <a:solidFill>
                            <a:srgbClr val="0000CC"/>
                          </a:solidFill>
                        </a:rPr>
                        <a:t>[Accounting&gt; Maintenance&gt; Configuration]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7696200" y="2705100"/>
            <a:ext cx="1219200" cy="20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hevron 21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23" name="Pentagon 22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25" name="Chevron 24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6" name="Chevron 25"/>
          <p:cNvSpPr/>
          <p:nvPr/>
        </p:nvSpPr>
        <p:spPr>
          <a:xfrm>
            <a:off x="5979479" y="919843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7385076" y="917667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3116"/>
            <a:ext cx="5881686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465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 3 – GRN #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Input GRN# and Click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[Submit]</a:t>
                      </a: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Q.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Click Confirm and Save to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 stock transfer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120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191000" y="4800600"/>
            <a:ext cx="2514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886201" y="4775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4876800" y="5257800"/>
            <a:ext cx="990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/>
          <p:cNvSpPr/>
          <p:nvPr/>
        </p:nvSpPr>
        <p:spPr>
          <a:xfrm>
            <a:off x="4572001" y="5232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</a:t>
            </a:r>
            <a:endParaRPr lang="en-US" b="1" dirty="0"/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4.2a Create Stock Transfer</a:t>
            </a:r>
          </a:p>
        </p:txBody>
      </p:sp>
      <p:sp>
        <p:nvSpPr>
          <p:cNvPr id="21" name="Chevron 20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22" name="Chevron 21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24" name="Chevron 23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25" name="Chevron 24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00240"/>
            <a:ext cx="52006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986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4.2b</a:t>
                      </a:r>
                      <a:r>
                        <a:rPr lang="en-US" b="1" u="sng" baseline="0" dirty="0" smtClean="0"/>
                        <a:t> Generate internal stock transfer list</a:t>
                      </a:r>
                      <a:endParaRPr lang="en-US" b="1" u="sng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Trading&gt; Internal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Stock Transfer&gt; Listing]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121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622800" y="3454401"/>
            <a:ext cx="1434737" cy="19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318001" y="3454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3" name="Pentagon 2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26" name="Chevron 25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27" name="Chevron 26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28" name="Chevron 27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59626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40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294322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Filters to specify list to be generated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[Generate Report Now]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122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2362200" cy="3657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667001" y="2286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334000" y="59436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5105400" y="6019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24" name="Chevron 23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25" name="Chevron 24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26" name="Chevron 25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497" y="2214554"/>
            <a:ext cx="552659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99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 of stock transfer list generated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123</a:t>
            </a:fld>
            <a:endParaRPr lang="en-US" b="1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861" y="1943100"/>
            <a:ext cx="6010239" cy="161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entagon 1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16" name="Chevron 15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18" name="Chevron 17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19" name="Chevron 18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20" name="Chevron 19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26904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4.2c</a:t>
                      </a:r>
                      <a:r>
                        <a:rPr lang="en-US" b="1" u="sng" baseline="0" dirty="0" smtClean="0"/>
                        <a:t> Generate internal stock transfer list (Detailed)</a:t>
                      </a:r>
                    </a:p>
                    <a:p>
                      <a:pPr algn="l"/>
                      <a:r>
                        <a:rPr lang="en-MY" sz="1800" dirty="0" smtClean="0"/>
                        <a:t>More</a:t>
                      </a:r>
                      <a:r>
                        <a:rPr lang="en-MY" sz="1800" baseline="0" dirty="0" smtClean="0"/>
                        <a:t> details are listed out: </a:t>
                      </a:r>
                      <a:r>
                        <a:rPr lang="en-MY" sz="1800" dirty="0" smtClean="0"/>
                        <a:t>Item Name, Serial Number,</a:t>
                      </a:r>
                      <a:r>
                        <a:rPr lang="en-MY" sz="1800" baseline="0" dirty="0" smtClean="0"/>
                        <a:t> and Transporter name</a:t>
                      </a:r>
                      <a:endParaRPr lang="en-US" b="1" u="sng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Trading&gt; Internal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Stock Transfer&gt; Details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Listing]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7028" t="18750" r="50805" b="21875"/>
          <a:stretch>
            <a:fillRect/>
          </a:stretch>
        </p:blipFill>
        <p:spPr bwMode="auto">
          <a:xfrm>
            <a:off x="3048001" y="1981200"/>
            <a:ext cx="51976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124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622800" y="3937000"/>
            <a:ext cx="1434737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343400" y="3937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6" name="Pentagon 2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7" name="Chevron 26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29" name="Chevron 28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30" name="Chevron 29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31" name="Chevron 30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20801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Filters to specify list to be generated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[Generate Report Now]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125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48000" y="2260600"/>
            <a:ext cx="2362200" cy="3657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743201" y="2260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410200" y="5918200"/>
            <a:ext cx="1219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5181600" y="5994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24" name="Chevron 23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25" name="Chevron 24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26" name="Chevron 25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2000240"/>
            <a:ext cx="6000791" cy="454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64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 of detailed stock transfer list generated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126</a:t>
            </a:fld>
            <a:endParaRPr lang="en-US" b="1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94564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entagon 24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6" name="Chevron 25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28" name="Chevron 27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29" name="Chevron 28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30" name="Chevron 29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35515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5503836"/>
              </p:ext>
            </p:extLst>
          </p:nvPr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4.2d Receive</a:t>
                      </a:r>
                      <a:r>
                        <a:rPr lang="en-US" b="1" u="sng" baseline="0" dirty="0" smtClean="0"/>
                        <a:t> stock transfer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Trading&gt; Internal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Stock Transfer&gt; Receive]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495800" y="4419600"/>
            <a:ext cx="1600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191001" y="4419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1" name="Pentagon 20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2" name="Chevron 21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24" name="Chevron 23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25" name="Chevron 24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4.2d  </a:t>
            </a:r>
            <a:r>
              <a:rPr lang="en-US" sz="1100" dirty="0">
                <a:solidFill>
                  <a:schemeClr val="tx1"/>
                </a:solidFill>
              </a:rPr>
              <a:t>Receive Stock Transfer</a:t>
            </a:r>
          </a:p>
        </p:txBody>
      </p:sp>
      <p:sp>
        <p:nvSpPr>
          <p:cNvPr id="26" name="Chevron 25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71678"/>
            <a:ext cx="5276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399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1530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 </a:t>
                      </a:r>
                      <a:r>
                        <a:rPr lang="en-US" b="0" u="none" dirty="0" smtClean="0"/>
                        <a:t>Input</a:t>
                      </a:r>
                      <a:r>
                        <a:rPr lang="en-US" b="0" u="none" baseline="0" dirty="0" smtClean="0"/>
                        <a:t> Stock Transfer Number and click [Submit]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[YES, I CONFIRM I HAVE RECEIVED THE STOCK ABOVE] to complete stock receive.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029200" y="2819400"/>
            <a:ext cx="1143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724401" y="2819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38600"/>
            <a:ext cx="6034087" cy="224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495800" y="6019800"/>
            <a:ext cx="1981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4191001" y="6019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7" name="Pentagon 2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8" name="Chevron 27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30" name="Chevron 29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31" name="Chevron 30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  Receive Stock Transfer</a:t>
            </a:r>
          </a:p>
        </p:txBody>
      </p:sp>
      <p:sp>
        <p:nvSpPr>
          <p:cNvPr id="32" name="Chevron 31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4.2e Cancel Stock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36175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7028" t="18750" r="51391" b="28125"/>
          <a:stretch>
            <a:fillRect/>
          </a:stretch>
        </p:blipFill>
        <p:spPr bwMode="auto">
          <a:xfrm>
            <a:off x="3048000" y="1981200"/>
            <a:ext cx="5410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4341921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4.2e Cancel</a:t>
                      </a:r>
                      <a:r>
                        <a:rPr lang="en-US" b="1" u="sng" baseline="0" dirty="0" smtClean="0"/>
                        <a:t> stock transfer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Trading&gt; Internal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Stock Transfer&gt; Cancel]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129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711700" y="4445000"/>
            <a:ext cx="1600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406901" y="4445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17" name="Chevron 16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19" name="Chevron 18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20" name="Chevron 19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21" name="Chevron 20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4.2e Cancel Stock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41148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139" y="1905000"/>
            <a:ext cx="5977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7399880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 </a:t>
                      </a:r>
                      <a:r>
                        <a:rPr lang="en-US" b="0" u="none" dirty="0" smtClean="0"/>
                        <a:t>Click [Cashbook Maintenance]</a:t>
                      </a:r>
                    </a:p>
                    <a:p>
                      <a:pPr algn="l"/>
                      <a:endParaRPr lang="en-US" b="0" u="none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algn="l"/>
                      <a:endParaRPr lang="en-US" b="0" u="none" baseline="0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005137" y="3187014"/>
            <a:ext cx="1219200" cy="140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16815" y="3137586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14" name="Pentagon 13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15" name="Chevron 14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19" name="Chevron 18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0" name="Chevron 19"/>
          <p:cNvSpPr/>
          <p:nvPr/>
        </p:nvSpPr>
        <p:spPr>
          <a:xfrm>
            <a:off x="5979479" y="919843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7385076" y="917667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28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1981200"/>
            <a:ext cx="4857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 </a:t>
                      </a:r>
                      <a:r>
                        <a:rPr lang="en-US" b="0" u="none" dirty="0" smtClean="0"/>
                        <a:t>Input</a:t>
                      </a:r>
                      <a:r>
                        <a:rPr lang="en-US" b="0" u="none" baseline="0" dirty="0" smtClean="0"/>
                        <a:t> Stock Transfer Number and click [Submit]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[Cancel Stock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Transfer] to complete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cancellation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130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876800" y="2349500"/>
            <a:ext cx="11049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495800" y="23495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95600"/>
            <a:ext cx="59237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562600" y="4648200"/>
            <a:ext cx="1066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/>
          <p:cNvSpPr/>
          <p:nvPr/>
        </p:nvSpPr>
        <p:spPr>
          <a:xfrm>
            <a:off x="5257801" y="4648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7" name="Pentagon 2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4.2 Internal  Stock Transfer</a:t>
            </a:r>
            <a:endParaRPr lang="en-US" sz="1400" b="1" dirty="0"/>
          </a:p>
        </p:txBody>
      </p:sp>
      <p:sp>
        <p:nvSpPr>
          <p:cNvPr id="28" name="Chevron 27"/>
          <p:cNvSpPr/>
          <p:nvPr/>
        </p:nvSpPr>
        <p:spPr>
          <a:xfrm>
            <a:off x="181356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4.2a Create Stock Transfer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322707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4.2b Generate stock transfer list</a:t>
            </a:r>
          </a:p>
        </p:txBody>
      </p:sp>
      <p:sp>
        <p:nvSpPr>
          <p:cNvPr id="30" name="Chevron 29"/>
          <p:cNvSpPr/>
          <p:nvPr/>
        </p:nvSpPr>
        <p:spPr>
          <a:xfrm>
            <a:off x="464058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4.2c Generate Stock Transfer List (Detailed)</a:t>
            </a:r>
          </a:p>
        </p:txBody>
      </p:sp>
      <p:sp>
        <p:nvSpPr>
          <p:cNvPr id="31" name="Chevron 30"/>
          <p:cNvSpPr/>
          <p:nvPr/>
        </p:nvSpPr>
        <p:spPr>
          <a:xfrm>
            <a:off x="6054090" y="914400"/>
            <a:ext cx="16002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4.2d  Receive Stock Transfer</a:t>
            </a:r>
          </a:p>
        </p:txBody>
      </p:sp>
      <p:sp>
        <p:nvSpPr>
          <p:cNvPr id="32" name="Chevron 31"/>
          <p:cNvSpPr/>
          <p:nvPr/>
        </p:nvSpPr>
        <p:spPr>
          <a:xfrm>
            <a:off x="7467600" y="914400"/>
            <a:ext cx="16002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4.2e Cancel Stock Transfer</a:t>
            </a:r>
          </a:p>
        </p:txBody>
      </p:sp>
    </p:spTree>
    <p:extLst>
      <p:ext uri="{BB962C8B-B14F-4D97-AF65-F5344CB8AC3E}">
        <p14:creationId xmlns:p14="http://schemas.microsoft.com/office/powerpoint/2010/main" xmlns="" val="34329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74567" y="2216013"/>
            <a:ext cx="5394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4.0 Inventory Management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14299" y="2901811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4.1 Create Stock Requisition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14299" y="3483396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4.2 Create Stock Transfer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14299" y="4064981"/>
            <a:ext cx="5915402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lt1"/>
                </a:solidFill>
              </a:rPr>
              <a:t>4.3 Create Stock Adjustment</a:t>
            </a:r>
          </a:p>
        </p:txBody>
      </p:sp>
    </p:spTree>
    <p:extLst>
      <p:ext uri="{BB962C8B-B14F-4D97-AF65-F5344CB8AC3E}">
        <p14:creationId xmlns:p14="http://schemas.microsoft.com/office/powerpoint/2010/main" xmlns="" val="30823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4.3 Stock Adjustment</a:t>
                      </a:r>
                      <a:endParaRPr lang="en-US" b="1" u="sng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To increase or decrease the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quantity of stock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Inventory&gt; Stock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Adjustment&gt; Stock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Adjustment]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132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334000" y="3581400"/>
            <a:ext cx="1600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029201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4.3 Stock Adjustment</a:t>
            </a:r>
            <a:endParaRPr lang="en-US" sz="1400" b="1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56578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417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60104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Select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 branch to be adjusted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model code or name and click [Select Item Code]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[Select]</a:t>
                      </a:r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1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Add quantity</a:t>
                      </a:r>
                      <a:r>
                        <a:rPr lang="en-US" sz="1800" b="0" i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Qty mode [+]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Qty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Supplier code or click [Supplier] to search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Scan Serial Number to be added.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[Add Item]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133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394200" y="2171700"/>
            <a:ext cx="2590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140201" y="2197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4.3 Stock Adjustment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4394200" y="3784600"/>
            <a:ext cx="17526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4140201" y="3670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394200" y="3937000"/>
            <a:ext cx="17526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4140201" y="391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4394200" y="4203700"/>
            <a:ext cx="3149600" cy="1435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4140201" y="4165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429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99748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F. </a:t>
                      </a:r>
                      <a:r>
                        <a:rPr lang="en-US" b="1" u="sng" dirty="0" smtClean="0">
                          <a:solidFill>
                            <a:schemeClr val="tx1"/>
                          </a:solidFill>
                        </a:rPr>
                        <a:t>To reduce</a:t>
                      </a:r>
                      <a:r>
                        <a:rPr lang="en-US" b="1" u="sng" baseline="0" dirty="0" smtClean="0">
                          <a:solidFill>
                            <a:schemeClr val="tx1"/>
                          </a:solidFill>
                        </a:rPr>
                        <a:t> quantity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Qty mode [-]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Qty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Scan Serial Number to be removed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[Add Item]</a:t>
                      </a:r>
                    </a:p>
                    <a:p>
                      <a:pPr algn="l"/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 Click [Confirm and Save] to complete stock adjustment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4.0 Inventory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134</a:t>
            </a:fld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4.3 Stock Adjustment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4368799" y="4203700"/>
            <a:ext cx="3149600" cy="113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4114800" y="4165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2525" t="79213"/>
          <a:stretch>
            <a:fillRect/>
          </a:stretch>
        </p:blipFill>
        <p:spPr bwMode="auto">
          <a:xfrm>
            <a:off x="3022600" y="5746126"/>
            <a:ext cx="6096000" cy="58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8178800" y="5664200"/>
            <a:ext cx="914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/>
          <p:cNvSpPr/>
          <p:nvPr/>
        </p:nvSpPr>
        <p:spPr>
          <a:xfrm>
            <a:off x="7975601" y="56769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121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4299" y="1371600"/>
            <a:ext cx="2356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5.0 Finance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14299" y="2057399"/>
            <a:ext cx="5915402" cy="11918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lt1"/>
                </a:solidFill>
              </a:rPr>
              <a:t>5.1 </a:t>
            </a:r>
            <a:r>
              <a:rPr lang="en-US" sz="2800" dirty="0" smtClean="0">
                <a:solidFill>
                  <a:schemeClr val="lt1"/>
                </a:solidFill>
              </a:rPr>
              <a:t>Customer Aging</a:t>
            </a:r>
            <a:endParaRPr lang="en-US" sz="2800" dirty="0">
              <a:solidFill>
                <a:schemeClr val="lt1"/>
              </a:solidFill>
            </a:endParaRPr>
          </a:p>
          <a:p>
            <a:r>
              <a:rPr lang="en-US" dirty="0">
                <a:solidFill>
                  <a:schemeClr val="lt1"/>
                </a:solidFill>
              </a:rPr>
              <a:t>	5.1a </a:t>
            </a:r>
            <a:r>
              <a:rPr lang="en-US" dirty="0" smtClean="0">
                <a:solidFill>
                  <a:schemeClr val="lt1"/>
                </a:solidFill>
              </a:rPr>
              <a:t> Monitor Customer Outstanding Invoices</a:t>
            </a:r>
          </a:p>
          <a:p>
            <a:r>
              <a:rPr lang="en-US" dirty="0" smtClean="0"/>
              <a:t>	5.1b  Print Customer Statement of Account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14299" y="3250820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5.2 Account Receivable	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14299" y="3832405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5.3 Account Payable</a:t>
            </a:r>
          </a:p>
        </p:txBody>
      </p:sp>
    </p:spTree>
    <p:extLst>
      <p:ext uri="{BB962C8B-B14F-4D97-AF65-F5344CB8AC3E}">
        <p14:creationId xmlns:p14="http://schemas.microsoft.com/office/powerpoint/2010/main" xmlns="" val="4938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291075"/>
              </p:ext>
            </p:extLst>
          </p:nvPr>
        </p:nvGraphicFramePr>
        <p:xfrm>
          <a:off x="0" y="1714488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5.1a Monitor</a:t>
                      </a:r>
                      <a:r>
                        <a:rPr lang="en-US" b="1" u="sng" baseline="0" dirty="0" smtClean="0"/>
                        <a:t> Customer Outstanding Invoices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[Customer&gt; Tasks&gt;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Monitor Outstanding Document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136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136674" y="2795452"/>
            <a:ext cx="1470822" cy="328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6831875" y="282157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5.1 Customer Aging</a:t>
            </a:r>
            <a:endParaRPr lang="en-US" sz="1400" b="1" dirty="0"/>
          </a:p>
        </p:txBody>
      </p:sp>
      <p:sp>
        <p:nvSpPr>
          <p:cNvPr id="10" name="Chevron 9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5.1a Monitor Customer Outstanding Invoice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5.1b Print Customer Statement Of Account 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71678"/>
            <a:ext cx="5600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5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1138931"/>
              </p:ext>
            </p:extLst>
          </p:nvPr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B. </a:t>
                      </a:r>
                      <a:r>
                        <a:rPr lang="en-US" baseline="0" dirty="0" smtClean="0"/>
                        <a:t>Use filters available to narrow down report search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Customer: </a:t>
                      </a: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Input customer code in blank box or click [Select] to search by customer name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Branch</a:t>
                      </a: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: single or multiple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Salesman</a:t>
                      </a: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: search by default salesman for customer (set in 1.2a-e)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[Generate Report Now!]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137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148146" y="2246811"/>
            <a:ext cx="5638801" cy="3733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56411" y="231212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953000" y="5980611"/>
            <a:ext cx="1295400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4648201" y="60067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2" name="Pentagon 11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5.1 Customer Aging</a:t>
            </a:r>
            <a:endParaRPr lang="en-US" sz="1400" b="1" dirty="0"/>
          </a:p>
        </p:txBody>
      </p:sp>
      <p:sp>
        <p:nvSpPr>
          <p:cNvPr id="13" name="Chevron 12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5.1a Monitor Customer Outstanding Invoice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5.1b Print Customer Statement Of Account </a:t>
            </a: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71678"/>
            <a:ext cx="592935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12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8755154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/>
                        <a:t>Example of Outstanding Customer Documents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CC"/>
                          </a:solidFill>
                        </a:rPr>
                        <a:t>Red: Payment Overdue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CC"/>
                          </a:solidFill>
                        </a:rPr>
                        <a:t>Blue: Payment Not Overdue</a:t>
                      </a:r>
                      <a:endParaRPr lang="en-US" sz="1800" b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D. </a:t>
                      </a:r>
                      <a:r>
                        <a:rPr lang="en-US" b="0" baseline="0" dirty="0" smtClean="0"/>
                        <a:t>Click here to obtain document details.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INV:</a:t>
                      </a: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</a:rPr>
                        <a:t> Invoice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CM: </a:t>
                      </a: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</a:rPr>
                        <a:t>Credit Memo (outstanding credit memo not contrasted with invoices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RCT: </a:t>
                      </a: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</a:rPr>
                        <a:t>Receipt Voucher (when partial deposit is made)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0" baseline="0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062288" y="1981200"/>
            <a:ext cx="5948418" cy="3894909"/>
            <a:chOff x="3062288" y="1981200"/>
            <a:chExt cx="5948418" cy="3894909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6602"/>
            <a:stretch/>
          </p:blipFill>
          <p:spPr bwMode="auto">
            <a:xfrm>
              <a:off x="3062288" y="5120640"/>
              <a:ext cx="5948418" cy="75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4324"/>
            <a:stretch/>
          </p:blipFill>
          <p:spPr bwMode="auto">
            <a:xfrm>
              <a:off x="3062288" y="1981200"/>
              <a:ext cx="5948418" cy="313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138</a:t>
            </a:fld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3073176" y="28575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352801" y="2971800"/>
            <a:ext cx="5657905" cy="1524000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1" y="4495800"/>
            <a:ext cx="5657905" cy="62484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endCxn id="21" idx="0"/>
          </p:cNvCxnSpPr>
          <p:nvPr/>
        </p:nvCxnSpPr>
        <p:spPr>
          <a:xfrm>
            <a:off x="2590800" y="2857500"/>
            <a:ext cx="3590954" cy="1143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21" idx="2"/>
          </p:cNvCxnSpPr>
          <p:nvPr/>
        </p:nvCxnSpPr>
        <p:spPr>
          <a:xfrm>
            <a:off x="2209800" y="3130731"/>
            <a:ext cx="3971954" cy="1365069"/>
          </a:xfrm>
          <a:prstGeom prst="bentConnector4">
            <a:avLst>
              <a:gd name="adj1" fmla="val 14388"/>
              <a:gd name="adj2" fmla="val 11674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52801" y="2971800"/>
            <a:ext cx="457199" cy="2148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Pentagon 14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5.1 Customer Aging</a:t>
            </a:r>
            <a:endParaRPr lang="en-US" sz="1400" b="1" dirty="0"/>
          </a:p>
        </p:txBody>
      </p:sp>
      <p:sp>
        <p:nvSpPr>
          <p:cNvPr id="17" name="Chevron 16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5.1a Monitor Customer Outstanding Invoice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5.1b Print Customer Statement Of Account </a:t>
            </a:r>
          </a:p>
        </p:txBody>
      </p:sp>
    </p:spTree>
    <p:extLst>
      <p:ext uri="{BB962C8B-B14F-4D97-AF65-F5344CB8AC3E}">
        <p14:creationId xmlns:p14="http://schemas.microsoft.com/office/powerpoint/2010/main" xmlns="" val="3226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291075"/>
              </p:ext>
            </p:extLst>
          </p:nvPr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5.1b Print Customer Statement</a:t>
                      </a:r>
                      <a:r>
                        <a:rPr lang="en-US" b="1" u="sng" baseline="0" dirty="0" smtClean="0"/>
                        <a:t> of Account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[Customer&gt; Tasks&gt;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Statement of Account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139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235028" y="3429000"/>
            <a:ext cx="1470822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6930229" y="343117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Pentagon 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5.1 Customer Aging</a:t>
            </a:r>
            <a:endParaRPr lang="en-US" sz="1400" b="1" dirty="0"/>
          </a:p>
        </p:txBody>
      </p:sp>
      <p:sp>
        <p:nvSpPr>
          <p:cNvPr id="11" name="Chevron 10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5.1a Monitor Customer Outstanding Invoice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5.1b Print Customer Statement Of Account 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8506" y="2000240"/>
            <a:ext cx="5962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5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5436562"/>
              </p:ext>
            </p:extLst>
          </p:nvPr>
        </p:nvGraphicFramePr>
        <p:xfrm>
          <a:off x="71406" y="1556398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C. </a:t>
                      </a:r>
                      <a:r>
                        <a:rPr lang="en-US" b="0" u="none" dirty="0" smtClean="0"/>
                        <a:t>Click [Create]</a:t>
                      </a:r>
                      <a:endParaRPr lang="en-US" b="0" u="none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algn="l"/>
                      <a:endParaRPr lang="en-US" b="0" u="none" baseline="0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099486" y="3065712"/>
            <a:ext cx="533400" cy="194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35878" y="2970846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14" name="Pentagon 13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15" name="Chevron 14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19" name="Chevron 18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0" name="Chevron 19"/>
          <p:cNvSpPr/>
          <p:nvPr/>
        </p:nvSpPr>
        <p:spPr>
          <a:xfrm>
            <a:off x="5979479" y="919843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7385076" y="917667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3" y="2285992"/>
            <a:ext cx="592935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450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291075"/>
              </p:ext>
            </p:extLst>
          </p:nvPr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 Customer Code or click [Select] to search customer by name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 Branch 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 month of statement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[Generate Statement]</a:t>
                      </a:r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140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190998" y="2286000"/>
            <a:ext cx="2819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886201" y="228817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190998" y="2667000"/>
            <a:ext cx="2819401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3886201" y="266917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190998" y="4086225"/>
            <a:ext cx="838200" cy="200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3886201" y="408840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190998" y="4800600"/>
            <a:ext cx="1019175" cy="219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3886201" y="480277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3" name="Pentagon 2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5.1 Customer Aging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5.1a Monitor Customer Outstanding Invoice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5.1b Print Customer Statement Of Account 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57417"/>
            <a:ext cx="600076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5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598" y="1933174"/>
            <a:ext cx="5967002" cy="40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291075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[Print to PDF] to print out hard copy or save as PDF for email use. </a:t>
                      </a:r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141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8534400" y="1895475"/>
            <a:ext cx="4572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8229600" y="18954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23" name="Pentagon 2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5.1 Customer Aging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5.1a Monitor Customer Outstanding Invoice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5.1b Print Customer Statement Of Account </a:t>
            </a:r>
          </a:p>
        </p:txBody>
      </p:sp>
    </p:spTree>
    <p:extLst>
      <p:ext uri="{BB962C8B-B14F-4D97-AF65-F5344CB8AC3E}">
        <p14:creationId xmlns:p14="http://schemas.microsoft.com/office/powerpoint/2010/main" xmlns="" val="505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4299" y="1371600"/>
            <a:ext cx="2356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5.0 Finance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07249" y="2057398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5.1 </a:t>
            </a:r>
            <a:r>
              <a:rPr lang="en-US" sz="2800" dirty="0" smtClean="0">
                <a:solidFill>
                  <a:schemeClr val="dk1"/>
                </a:solidFill>
              </a:rPr>
              <a:t>Customer Aging</a:t>
            </a:r>
            <a:endParaRPr lang="en-US" sz="2800" dirty="0">
              <a:solidFill>
                <a:schemeClr val="dk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07249" y="2650374"/>
            <a:ext cx="5915402" cy="8853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lt1"/>
                </a:solidFill>
              </a:rPr>
              <a:t>5.2 Account Receivable</a:t>
            </a:r>
          </a:p>
          <a:p>
            <a:r>
              <a:rPr lang="en-US" dirty="0" smtClean="0"/>
              <a:t>	5.2a Receive Customer Payment</a:t>
            </a:r>
            <a:endParaRPr lang="en-US" sz="2400" dirty="0" smtClean="0">
              <a:solidFill>
                <a:schemeClr val="lt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07249" y="3505200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5.3 Account Payable</a:t>
            </a:r>
          </a:p>
        </p:txBody>
      </p:sp>
    </p:spTree>
    <p:extLst>
      <p:ext uri="{BB962C8B-B14F-4D97-AF65-F5344CB8AC3E}">
        <p14:creationId xmlns:p14="http://schemas.microsoft.com/office/powerpoint/2010/main" xmlns="" val="4938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56398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5.2a Receive Customer Payment</a:t>
                      </a:r>
                      <a:r>
                        <a:rPr lang="en-US" b="1" u="sng" baseline="0" dirty="0" smtClean="0"/>
                        <a:t> 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Receive partial/full payment made by customer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</a:t>
                      </a:r>
                      <a:r>
                        <a:rPr lang="en-US" baseline="0" dirty="0" smtClean="0"/>
                        <a:t>. 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[Customer&gt; Tasks&gt;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Settle Document/Deposit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143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391399" y="2490652"/>
            <a:ext cx="1470822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7086600" y="250371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Pentagon 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5.2 Account Receivable</a:t>
            </a:r>
            <a:endParaRPr lang="en-US" sz="1400" b="1" dirty="0"/>
          </a:p>
        </p:txBody>
      </p:sp>
      <p:sp>
        <p:nvSpPr>
          <p:cNvPr id="11" name="Chevron 10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5.2a Receive Customer Payment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6000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9693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[Settlement/Collection ] tab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Branch receiving 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from dropdown list and click [Change]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customer code or click [Customer] to search by name, and click [Submit].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Remarks (optional)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Click [Submit]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144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257504" y="2285999"/>
            <a:ext cx="2981496" cy="220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952705" y="226442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124199" y="2574174"/>
            <a:ext cx="2667001" cy="220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/>
          <p:cNvSpPr/>
          <p:nvPr/>
        </p:nvSpPr>
        <p:spPr>
          <a:xfrm>
            <a:off x="2819400" y="255260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943600" y="3124200"/>
            <a:ext cx="2971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/>
          <p:cNvSpPr/>
          <p:nvPr/>
        </p:nvSpPr>
        <p:spPr>
          <a:xfrm>
            <a:off x="5638801" y="310262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8288869" y="3937002"/>
            <a:ext cx="626531" cy="177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7984070" y="391543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048000" y="1981200"/>
            <a:ext cx="1143000" cy="2286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5.2 Account Receivable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5.2a Receive Customer Payment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60049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[Payment Details] tab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payment details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Cash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Credit Card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 err="1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Cheque</a:t>
                      </a:r>
                      <a:endParaRPr lang="en-US" sz="14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Open Credit/Deposit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[Recalculate]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145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200400" y="2209800"/>
            <a:ext cx="5638800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95601" y="218822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174375" y="1963191"/>
            <a:ext cx="838200" cy="2286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83878" y="3962400"/>
            <a:ext cx="762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5181600" y="3962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3" name="Pentagon 1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5.2 Account Receivable</a:t>
            </a:r>
            <a:endParaRPr lang="en-US" sz="1400" b="1" dirty="0"/>
          </a:p>
        </p:txBody>
      </p:sp>
      <p:sp>
        <p:nvSpPr>
          <p:cNvPr id="14" name="Chevron 13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5.2a Receive Customer Payment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04999"/>
            <a:ext cx="5334000" cy="446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[Invoice Listing] Tab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Tick box for which Invoice to settle, or type in box amount to paid.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[Submit Settlement]</a:t>
                      </a:r>
                    </a:p>
                    <a:p>
                      <a:pPr marL="571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[Confirm and Save] to complete settlement.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146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306887" y="3192087"/>
            <a:ext cx="914400" cy="281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7002087" y="319208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724400" y="1905000"/>
            <a:ext cx="602670" cy="12746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11443" y="6054435"/>
            <a:ext cx="594357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/>
          <p:cNvSpPr/>
          <p:nvPr/>
        </p:nvSpPr>
        <p:spPr>
          <a:xfrm>
            <a:off x="7467600" y="596022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7711443" y="6205452"/>
            <a:ext cx="594357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7467600" y="617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</a:t>
            </a:r>
            <a:endParaRPr lang="en-US" b="1" dirty="0"/>
          </a:p>
        </p:txBody>
      </p:sp>
      <p:sp>
        <p:nvSpPr>
          <p:cNvPr id="28" name="Pentagon 27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5.2 Account Receivable</a:t>
            </a:r>
            <a:endParaRPr lang="en-US" sz="1400" b="1" dirty="0"/>
          </a:p>
        </p:txBody>
      </p:sp>
      <p:sp>
        <p:nvSpPr>
          <p:cNvPr id="29" name="Chevron 28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5.2a Receive Customer Payment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147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4299" y="1371600"/>
            <a:ext cx="2356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5.0 Finance</a:t>
            </a:r>
            <a:endParaRPr lang="en-US" sz="36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07249" y="2057398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5.1 </a:t>
            </a:r>
            <a:r>
              <a:rPr lang="en-US" sz="2800" dirty="0" smtClean="0">
                <a:solidFill>
                  <a:schemeClr val="dk1"/>
                </a:solidFill>
              </a:rPr>
              <a:t>Customer Aging</a:t>
            </a:r>
            <a:endParaRPr lang="en-US" sz="2800" dirty="0">
              <a:solidFill>
                <a:schemeClr val="dk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07249" y="2631324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</a:rPr>
              <a:t>5.2 Account Receivable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07249" y="3200400"/>
            <a:ext cx="5915402" cy="14982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lt1"/>
                </a:solidFill>
              </a:rPr>
              <a:t>5.3 Account Payable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5.3a Monitor Supplier Outstanding Invoice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5.3b Issue Payment to Supplier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8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5.3a Monitor Supplier</a:t>
                      </a:r>
                      <a:r>
                        <a:rPr lang="en-US" b="1" u="sng" baseline="0" dirty="0" smtClean="0"/>
                        <a:t> </a:t>
                      </a:r>
                      <a:r>
                        <a:rPr lang="en-US" b="1" u="sng" dirty="0" smtClean="0"/>
                        <a:t>Outstanding</a:t>
                      </a:r>
                      <a:r>
                        <a:rPr lang="en-US" b="1" u="sng" baseline="0" dirty="0" smtClean="0"/>
                        <a:t> Invoice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</a:t>
                      </a:r>
                      <a:r>
                        <a:rPr lang="en-US" baseline="0" dirty="0" smtClean="0"/>
                        <a:t>. 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[Supplier&gt; Creditors&gt; Monitor Outstanding Invoice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148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520778" y="2640874"/>
            <a:ext cx="1470822" cy="178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7239000" y="261573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Pentagon 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5.3 Account Payable</a:t>
            </a:r>
            <a:endParaRPr lang="en-US" sz="1400" b="1" dirty="0"/>
          </a:p>
        </p:txBody>
      </p:sp>
      <p:sp>
        <p:nvSpPr>
          <p:cNvPr id="11" name="Chevron 10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5.3a Monitor Supplier Outstanding Invoice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5.3b Issue Payment to Supplier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231" y="2143116"/>
            <a:ext cx="6135769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Input Supplier code or click [Select] to search by name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branch by dropdown list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[Generate Report Now]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149</a:t>
            </a:fld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4343400" y="2286000"/>
            <a:ext cx="25908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4099557" y="225274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343400" y="2583870"/>
            <a:ext cx="2590800" cy="1302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4099557" y="255061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343400" y="4648200"/>
            <a:ext cx="990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4099557" y="461494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5.3 Account Payable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5.3a Monitor Supplier Outstanding Invoice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5.3b Issue Payment to Supplier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6124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418353"/>
              </p:ext>
            </p:extLst>
          </p:nvPr>
        </p:nvGraphicFramePr>
        <p:xfrm>
          <a:off x="0" y="1524000"/>
          <a:ext cx="9144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D. </a:t>
                      </a:r>
                      <a:r>
                        <a:rPr lang="en-US" b="0" u="none" dirty="0" smtClean="0"/>
                        <a:t>Fill</a:t>
                      </a:r>
                      <a:r>
                        <a:rPr lang="en-US" b="0" u="none" baseline="0" dirty="0" smtClean="0"/>
                        <a:t> in the compulsory details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4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baseline="0" dirty="0" smtClean="0">
                          <a:solidFill>
                            <a:srgbClr val="0000CC"/>
                          </a:solidFill>
                        </a:rPr>
                        <a:t>Code: </a:t>
                      </a: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ABC-CD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baseline="0" dirty="0" smtClean="0">
                          <a:solidFill>
                            <a:srgbClr val="0000CC"/>
                          </a:solidFill>
                        </a:rPr>
                        <a:t>Name: </a:t>
                      </a: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ABC Cash Drawer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u="none" baseline="0" dirty="0" smtClean="0">
                          <a:solidFill>
                            <a:srgbClr val="0000CC"/>
                          </a:solidFill>
                        </a:rPr>
                        <a:t>GL Shorthand: </a:t>
                      </a:r>
                      <a:r>
                        <a:rPr lang="en-US" sz="1400" b="0" u="none" baseline="0" dirty="0" err="1" smtClean="0">
                          <a:solidFill>
                            <a:srgbClr val="0000CC"/>
                          </a:solidFill>
                        </a:rPr>
                        <a:t>cashDraw</a:t>
                      </a:r>
                      <a:endParaRPr lang="en-US" sz="1400" b="0" u="none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(</a:t>
                      </a:r>
                      <a:r>
                        <a:rPr lang="en-US" sz="1400" b="0" i="1" u="none" baseline="0" dirty="0" smtClean="0">
                          <a:solidFill>
                            <a:srgbClr val="0000CC"/>
                          </a:solidFill>
                        </a:rPr>
                        <a:t>select from dropdown list / key in key word)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0" i="0" u="none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u="none" dirty="0" smtClean="0"/>
                        <a:t>E. </a:t>
                      </a:r>
                      <a:r>
                        <a:rPr lang="en-US" sz="1800" b="0" u="none" dirty="0" smtClean="0"/>
                        <a:t>Select which</a:t>
                      </a:r>
                      <a:r>
                        <a:rPr lang="en-US" sz="1800" b="0" u="none" baseline="0" dirty="0" smtClean="0"/>
                        <a:t> company to tag Cashbook from dropdown list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u="none" baseline="0" dirty="0" smtClean="0"/>
                        <a:t>F. </a:t>
                      </a:r>
                      <a:r>
                        <a:rPr lang="en-US" sz="1800" b="0" u="none" baseline="0" dirty="0" smtClean="0"/>
                        <a:t>Click [Save] to complete cashbook creation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u="none" baseline="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b="0" i="1" u="none" baseline="0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429" y="1934671"/>
            <a:ext cx="3760573" cy="218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352800" y="2438400"/>
            <a:ext cx="2073876" cy="424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2800" y="3200400"/>
            <a:ext cx="2438400" cy="2121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14543" y="2438400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070" y="4166286"/>
            <a:ext cx="377375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90900" y="4318686"/>
            <a:ext cx="2438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14543" y="3200400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114543" y="4349166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630562" y="6052752"/>
            <a:ext cx="541638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54203" y="6052752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5" name="Chevron 24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26" name="Pentagon 25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27" name="Chevron 26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28" name="Chevron 27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9" name="Chevron 28"/>
          <p:cNvSpPr/>
          <p:nvPr/>
        </p:nvSpPr>
        <p:spPr>
          <a:xfrm>
            <a:off x="5979479" y="919843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7385076" y="917667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0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829300" cy="275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 of results page</a:t>
                      </a:r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150</a:t>
            </a:fld>
            <a:endParaRPr lang="en-US" b="1"/>
          </a:p>
        </p:txBody>
      </p:sp>
      <p:sp>
        <p:nvSpPr>
          <p:cNvPr id="13" name="Pentagon 1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5.3 Account Payable</a:t>
            </a:r>
            <a:endParaRPr lang="en-US" sz="1400" b="1" dirty="0"/>
          </a:p>
        </p:txBody>
      </p:sp>
      <p:sp>
        <p:nvSpPr>
          <p:cNvPr id="18" name="Chevron 17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5.3a Monitor Supplier Outstanding Invoice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5.3b Issue Payment to Supplier</a:t>
            </a:r>
          </a:p>
        </p:txBody>
      </p:sp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5.3b Issue</a:t>
                      </a:r>
                      <a:r>
                        <a:rPr lang="en-US" b="1" u="sng" baseline="0" dirty="0" smtClean="0"/>
                        <a:t> Payment To Supplier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</a:t>
                      </a:r>
                      <a:r>
                        <a:rPr lang="en-US" baseline="0" dirty="0" smtClean="0"/>
                        <a:t>. 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[Finance&gt; Payment Voucher&gt; Create]</a:t>
                      </a: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151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739853" y="2358759"/>
            <a:ext cx="1251747" cy="155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7458075" y="233362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Pentagon 13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5.3 Account Payable</a:t>
            </a:r>
            <a:endParaRPr lang="en-US" sz="1400" b="1" dirty="0"/>
          </a:p>
        </p:txBody>
      </p:sp>
      <p:sp>
        <p:nvSpPr>
          <p:cNvPr id="15" name="Chevron 14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5.3a Monitor Supplier Outstanding Invoice</a:t>
            </a:r>
          </a:p>
        </p:txBody>
      </p:sp>
      <p:sp>
        <p:nvSpPr>
          <p:cNvPr id="16" name="Chevron 15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5.3b Issue Payment to Supplier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607223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97715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 </a:t>
                      </a:r>
                      <a:r>
                        <a:rPr lang="en-US" b="0" u="none" dirty="0" smtClean="0"/>
                        <a:t>Select</a:t>
                      </a:r>
                      <a:r>
                        <a:rPr lang="en-US" b="0" u="none" baseline="0" dirty="0" smtClean="0"/>
                        <a:t> branch making payment from drop down list and click [Change]</a:t>
                      </a:r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Select cashbook from dropdown list and click [Submit]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Input supplier ID or input name to search. Click [Select]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Payment details: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Cheque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Number/TT Number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Remarks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[Save Details]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152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72603" y="2158734"/>
            <a:ext cx="3528222" cy="584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05112" y="20955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805112" y="23241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2814637" y="25431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067050" y="3048000"/>
            <a:ext cx="58674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2819400" y="3048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829050" y="5010150"/>
            <a:ext cx="590550" cy="171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3581400" y="498157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21" name="Pentagon 20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5.3 Account Payable</a:t>
            </a:r>
            <a:endParaRPr lang="en-US" sz="1400" b="1" dirty="0"/>
          </a:p>
        </p:txBody>
      </p:sp>
      <p:sp>
        <p:nvSpPr>
          <p:cNvPr id="22" name="Chevron 21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5.3a Monitor Supplier Outstanding Invoice</a:t>
            </a:r>
          </a:p>
        </p:txBody>
      </p:sp>
      <p:sp>
        <p:nvSpPr>
          <p:cNvPr id="23" name="Chevron 22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5.3b Issue Payment to Supplier</a:t>
            </a:r>
          </a:p>
        </p:txBody>
      </p:sp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2057401"/>
            <a:ext cx="5943600" cy="207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G. </a:t>
                      </a:r>
                      <a:r>
                        <a:rPr lang="en-US" b="0" u="none" dirty="0" smtClean="0"/>
                        <a:t>O</a:t>
                      </a:r>
                      <a:r>
                        <a:rPr lang="en-US" b="0" u="none" baseline="0" dirty="0" smtClean="0"/>
                        <a:t>n Settle Supp</a:t>
                      </a:r>
                      <a:r>
                        <a:rPr lang="en-US" b="0" u="none" dirty="0" smtClean="0"/>
                        <a:t>lier Invoice[Here]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153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239291" y="3349359"/>
            <a:ext cx="1104109" cy="384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971800" y="328612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1" name="Pentagon 10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5.3 Account Payable</a:t>
            </a:r>
            <a:endParaRPr lang="en-US" sz="1400" b="1" dirty="0"/>
          </a:p>
        </p:txBody>
      </p:sp>
      <p:sp>
        <p:nvSpPr>
          <p:cNvPr id="12" name="Chevron 11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5.3a Monitor Supplier Outstanding Invoice</a:t>
            </a:r>
          </a:p>
        </p:txBody>
      </p:sp>
      <p:sp>
        <p:nvSpPr>
          <p:cNvPr id="13" name="Chevron 12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5.3b Issue Payment to Supplier</a:t>
            </a:r>
          </a:p>
        </p:txBody>
      </p:sp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9" y="1905000"/>
            <a:ext cx="602251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H. </a:t>
                      </a:r>
                      <a:r>
                        <a:rPr lang="en-US" b="0" u="none" dirty="0" smtClean="0"/>
                        <a:t>Input</a:t>
                      </a:r>
                      <a:r>
                        <a:rPr lang="en-US" b="0" u="none" baseline="0" dirty="0" smtClean="0"/>
                        <a:t> payment amount</a:t>
                      </a:r>
                    </a:p>
                    <a:p>
                      <a:pPr algn="l"/>
                      <a:endParaRPr lang="en-US" b="1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I. </a:t>
                      </a:r>
                      <a:r>
                        <a:rPr lang="en-US" b="0" u="none" baseline="0" dirty="0" smtClean="0"/>
                        <a:t>Input amount by invoice or tick box</a:t>
                      </a:r>
                    </a:p>
                    <a:p>
                      <a:pPr algn="l"/>
                      <a:endParaRPr lang="en-US" b="0" dirty="0" smtClean="0"/>
                    </a:p>
                    <a:p>
                      <a:pPr algn="l"/>
                      <a:r>
                        <a:rPr lang="en-US" b="1" dirty="0" smtClean="0"/>
                        <a:t>J. </a:t>
                      </a:r>
                      <a:r>
                        <a:rPr lang="en-US" b="0" dirty="0" smtClean="0"/>
                        <a:t>Click</a:t>
                      </a:r>
                      <a:r>
                        <a:rPr lang="en-US" b="0" baseline="0" dirty="0" smtClean="0"/>
                        <a:t> [Submit Settlement]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154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329778" y="4114800"/>
            <a:ext cx="3528222" cy="584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Oval 9"/>
          <p:cNvSpPr/>
          <p:nvPr/>
        </p:nvSpPr>
        <p:spPr>
          <a:xfrm>
            <a:off x="3062287" y="428016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7239000" y="5029200"/>
            <a:ext cx="1447800" cy="584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/>
          <p:cNvSpPr/>
          <p:nvPr/>
        </p:nvSpPr>
        <p:spPr>
          <a:xfrm>
            <a:off x="6971509" y="519456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7696200" y="5715000"/>
            <a:ext cx="1066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/>
          <p:cNvSpPr/>
          <p:nvPr/>
        </p:nvSpPr>
        <p:spPr>
          <a:xfrm>
            <a:off x="7467600" y="5715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</a:t>
            </a:r>
            <a:endParaRPr lang="en-US" b="1" dirty="0"/>
          </a:p>
        </p:txBody>
      </p:sp>
      <p:sp>
        <p:nvSpPr>
          <p:cNvPr id="26" name="Pentagon 2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5.3 Account Payable</a:t>
            </a:r>
            <a:endParaRPr lang="en-US" sz="1400" b="1" dirty="0"/>
          </a:p>
        </p:txBody>
      </p:sp>
      <p:sp>
        <p:nvSpPr>
          <p:cNvPr id="27" name="Chevron 26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5.3a Monitor Supplier Outstanding Invoice</a:t>
            </a:r>
          </a:p>
        </p:txBody>
      </p:sp>
      <p:sp>
        <p:nvSpPr>
          <p:cNvPr id="28" name="Chevron 27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5.3b Issue Payment to Supplier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71934" y="2643182"/>
            <a:ext cx="2571768" cy="1143008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0"/>
            <a:ext cx="597899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K. </a:t>
                      </a:r>
                      <a:r>
                        <a:rPr lang="en-US" b="0" u="none" dirty="0" smtClean="0"/>
                        <a:t>Click [Confirm</a:t>
                      </a:r>
                      <a:r>
                        <a:rPr lang="en-US" b="0" u="none" baseline="0" dirty="0" smtClean="0"/>
                        <a:t> and Save]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155</a:t>
            </a:fld>
            <a:endParaRPr lang="en-US" b="1"/>
          </a:p>
        </p:txBody>
      </p:sp>
      <p:sp>
        <p:nvSpPr>
          <p:cNvPr id="22" name="Rectangle 21"/>
          <p:cNvSpPr/>
          <p:nvPr/>
        </p:nvSpPr>
        <p:spPr>
          <a:xfrm>
            <a:off x="8248650" y="2076450"/>
            <a:ext cx="742950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/>
          <p:cNvSpPr/>
          <p:nvPr/>
        </p:nvSpPr>
        <p:spPr>
          <a:xfrm>
            <a:off x="8077200" y="2057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13" name="Pentagon 1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5.3 Account Payable</a:t>
            </a:r>
            <a:endParaRPr lang="en-US" sz="1400" b="1" dirty="0"/>
          </a:p>
        </p:txBody>
      </p:sp>
      <p:sp>
        <p:nvSpPr>
          <p:cNvPr id="14" name="Chevron 13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5.3a Monitor Supplier Outstanding Invoice</a:t>
            </a:r>
          </a:p>
        </p:txBody>
      </p:sp>
      <p:sp>
        <p:nvSpPr>
          <p:cNvPr id="15" name="Chevron 14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5.3b Issue Payment to Supplier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71934" y="2571744"/>
            <a:ext cx="2286016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50" y="1981200"/>
            <a:ext cx="603997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902252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K. </a:t>
                      </a:r>
                      <a:r>
                        <a:rPr lang="en-US" b="0" u="none" dirty="0" smtClean="0"/>
                        <a:t>Click [Confirm</a:t>
                      </a:r>
                      <a:r>
                        <a:rPr lang="en-US" b="0" u="none" baseline="0" dirty="0" smtClean="0"/>
                        <a:t> and Save]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5.0 Finance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156</a:t>
            </a:fld>
            <a:endParaRPr lang="en-US" b="1"/>
          </a:p>
        </p:txBody>
      </p:sp>
      <p:sp>
        <p:nvSpPr>
          <p:cNvPr id="22" name="Rectangle 21"/>
          <p:cNvSpPr/>
          <p:nvPr/>
        </p:nvSpPr>
        <p:spPr>
          <a:xfrm>
            <a:off x="6191250" y="3143250"/>
            <a:ext cx="971550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/>
          <p:cNvSpPr/>
          <p:nvPr/>
        </p:nvSpPr>
        <p:spPr>
          <a:xfrm>
            <a:off x="6019800" y="3124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</a:t>
            </a:r>
            <a:endParaRPr lang="en-US" b="1" dirty="0"/>
          </a:p>
        </p:txBody>
      </p:sp>
      <p:sp>
        <p:nvSpPr>
          <p:cNvPr id="10" name="Pentagon 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5.3 Account Payable</a:t>
            </a:r>
            <a:endParaRPr lang="en-US" sz="1400" b="1" dirty="0"/>
          </a:p>
        </p:txBody>
      </p:sp>
      <p:sp>
        <p:nvSpPr>
          <p:cNvPr id="11" name="Chevron 10"/>
          <p:cNvSpPr/>
          <p:nvPr/>
        </p:nvSpPr>
        <p:spPr>
          <a:xfrm>
            <a:off x="1813560" y="914400"/>
            <a:ext cx="187833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5.3a Monitor Supplier Outstanding Invoice</a:t>
            </a:r>
          </a:p>
        </p:txBody>
      </p:sp>
      <p:sp>
        <p:nvSpPr>
          <p:cNvPr id="12" name="Chevron 11"/>
          <p:cNvSpPr/>
          <p:nvPr/>
        </p:nvSpPr>
        <p:spPr>
          <a:xfrm>
            <a:off x="3505200" y="914400"/>
            <a:ext cx="187833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5.3b Issue Payment to Supplier</a:t>
            </a:r>
          </a:p>
        </p:txBody>
      </p:sp>
    </p:spTree>
    <p:extLst>
      <p:ext uri="{BB962C8B-B14F-4D97-AF65-F5344CB8AC3E}">
        <p14:creationId xmlns:p14="http://schemas.microsoft.com/office/powerpoint/2010/main" xmlns="" val="33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7841952"/>
              </p:ext>
            </p:extLst>
          </p:nvPr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1.1e</a:t>
                      </a:r>
                      <a:r>
                        <a:rPr lang="en-US" b="1" u="sng" baseline="0" dirty="0" smtClean="0"/>
                        <a:t> Create Location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baseline="0" dirty="0" smtClean="0"/>
                        <a:t>Structure warehouses as physical or virtual inventory locations according to needs. 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A. </a:t>
                      </a:r>
                      <a:r>
                        <a:rPr lang="en-US" b="0" u="none" baseline="0" dirty="0" smtClean="0"/>
                        <a:t>Go to: </a:t>
                      </a:r>
                      <a:r>
                        <a:rPr lang="en-US" b="0" u="none" baseline="0" dirty="0" smtClean="0">
                          <a:solidFill>
                            <a:srgbClr val="0000CC"/>
                          </a:solidFill>
                        </a:rPr>
                        <a:t>[Control Panel&gt; Developer&gt; Location Maintenance]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6400800" y="3334470"/>
            <a:ext cx="1219200" cy="20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96002" y="3315420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Chevron 13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15" name="Pentagon 14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19" name="Chevron 18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20" name="Chevron 19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1" name="Chevron 20"/>
          <p:cNvSpPr/>
          <p:nvPr/>
        </p:nvSpPr>
        <p:spPr>
          <a:xfrm>
            <a:off x="7358082" y="92867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</a:t>
            </a:r>
            <a:r>
              <a:rPr lang="en-US" sz="1400" dirty="0">
                <a:solidFill>
                  <a:schemeClr val="tx1"/>
                </a:solidFill>
              </a:rPr>
              <a:t>Branch</a:t>
            </a:r>
          </a:p>
        </p:txBody>
      </p:sp>
      <p:sp>
        <p:nvSpPr>
          <p:cNvPr id="22" name="Chevron 21"/>
          <p:cNvSpPr/>
          <p:nvPr/>
        </p:nvSpPr>
        <p:spPr>
          <a:xfrm>
            <a:off x="5953049" y="928670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</a:t>
            </a:r>
            <a:r>
              <a:rPr lang="en-US" sz="1400" dirty="0">
                <a:solidFill>
                  <a:schemeClr val="tx1"/>
                </a:solidFill>
              </a:rPr>
              <a:t>Create Location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600079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85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1392973"/>
              </p:ext>
            </p:extLst>
          </p:nvPr>
        </p:nvGraphicFramePr>
        <p:xfrm>
          <a:off x="142844" y="1714488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baseline="0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Click [Create]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457577" y="2419350"/>
            <a:ext cx="466725" cy="224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52777" y="2400300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29000" y="3333750"/>
            <a:ext cx="5410200" cy="685800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19" name="Pentagon 18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21" name="Chevron 20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2" name="Chevron 21"/>
          <p:cNvSpPr/>
          <p:nvPr/>
        </p:nvSpPr>
        <p:spPr>
          <a:xfrm>
            <a:off x="7358082" y="92867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Branch</a:t>
            </a:r>
          </a:p>
        </p:txBody>
      </p:sp>
      <p:sp>
        <p:nvSpPr>
          <p:cNvPr id="23" name="Chevron 22"/>
          <p:cNvSpPr/>
          <p:nvPr/>
        </p:nvSpPr>
        <p:spPr>
          <a:xfrm>
            <a:off x="5953049" y="928670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</a:t>
            </a:r>
            <a:r>
              <a:rPr lang="en-US" sz="1400" dirty="0">
                <a:solidFill>
                  <a:schemeClr val="tx1"/>
                </a:solidFill>
              </a:rPr>
              <a:t>Create </a:t>
            </a:r>
            <a:r>
              <a:rPr lang="en-US" sz="1400" dirty="0" smtClean="0">
                <a:solidFill>
                  <a:schemeClr val="tx1"/>
                </a:solidFill>
              </a:rPr>
              <a:t>Location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3116"/>
            <a:ext cx="571504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20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152" y="1981204"/>
            <a:ext cx="4995863" cy="28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2189994"/>
              </p:ext>
            </p:extLst>
          </p:nvPr>
        </p:nvGraphicFramePr>
        <p:xfrm>
          <a:off x="0" y="1524000"/>
          <a:ext cx="9144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13818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105782">
                <a:tc>
                  <a:txBody>
                    <a:bodyPr/>
                    <a:lstStyle/>
                    <a:p>
                      <a:pPr algn="l"/>
                      <a:r>
                        <a:rPr lang="en-US" b="1" u="none" baseline="0" dirty="0" smtClean="0">
                          <a:solidFill>
                            <a:schemeClr val="tx1"/>
                          </a:solidFill>
                        </a:rPr>
                        <a:t>C. 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Fill in compulsory fields: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u="sng" baseline="0" dirty="0" smtClean="0">
                          <a:solidFill>
                            <a:srgbClr val="0000CC"/>
                          </a:solidFill>
                        </a:rPr>
                        <a:t>Example 1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Code: ABC </a:t>
                      </a:r>
                      <a:r>
                        <a:rPr lang="en-US" sz="1400" b="0" u="none" baseline="0" dirty="0" err="1" smtClean="0">
                          <a:solidFill>
                            <a:srgbClr val="0000CC"/>
                          </a:solidFill>
                        </a:rPr>
                        <a:t>Ampang</a:t>
                      </a:r>
                      <a:endParaRPr lang="en-US" sz="1400" b="0" u="none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Name: ABC </a:t>
                      </a:r>
                      <a:r>
                        <a:rPr lang="en-US" sz="1400" b="0" u="none" baseline="0" dirty="0" err="1" smtClean="0">
                          <a:solidFill>
                            <a:srgbClr val="0000CC"/>
                          </a:solidFill>
                        </a:rPr>
                        <a:t>Ampang</a:t>
                      </a: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 Warehouse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0" u="none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u="sng" baseline="0" dirty="0" smtClean="0">
                          <a:solidFill>
                            <a:srgbClr val="0000CC"/>
                          </a:solidFill>
                        </a:rPr>
                        <a:t>Example 2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Code: ABC RMA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Name: ABC RMA Virtual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0" u="none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b="1" u="sng" baseline="0" dirty="0" smtClean="0">
                          <a:solidFill>
                            <a:srgbClr val="0000CC"/>
                          </a:solidFill>
                        </a:rPr>
                        <a:t>Example 3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Code: ABC Defect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Name: ABC Defect Virtual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0" u="none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</a:rPr>
                        <a:t>D. 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Select Parent Location from drop down list (Optional)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u="none" baseline="0" dirty="0" smtClean="0">
                          <a:solidFill>
                            <a:schemeClr val="tx1"/>
                          </a:solidFill>
                        </a:rPr>
                        <a:t>E. </a:t>
                      </a:r>
                      <a:r>
                        <a:rPr lang="en-US" sz="1800" b="0" u="none" baseline="0" dirty="0" smtClean="0">
                          <a:solidFill>
                            <a:schemeClr val="tx1"/>
                          </a:solidFill>
                        </a:rPr>
                        <a:t>Click [Create] to complete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b="0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905252" y="2672715"/>
            <a:ext cx="2155031" cy="537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00451" y="2653665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81801" y="4419604"/>
            <a:ext cx="838200" cy="387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77002" y="4474845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905250" y="3693795"/>
            <a:ext cx="241935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00451" y="3693795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Chevron 21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23" name="Pentagon 22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25" name="Chevron 24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6" name="Chevron 25"/>
          <p:cNvSpPr/>
          <p:nvPr/>
        </p:nvSpPr>
        <p:spPr>
          <a:xfrm>
            <a:off x="7381809" y="92867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</a:t>
            </a:r>
            <a:r>
              <a:rPr lang="en-US" sz="1400" dirty="0">
                <a:solidFill>
                  <a:schemeClr val="tx1"/>
                </a:solidFill>
              </a:rPr>
              <a:t>Create Branch</a:t>
            </a:r>
          </a:p>
        </p:txBody>
      </p:sp>
      <p:sp>
        <p:nvSpPr>
          <p:cNvPr id="27" name="Chevron 26"/>
          <p:cNvSpPr/>
          <p:nvPr/>
        </p:nvSpPr>
        <p:spPr>
          <a:xfrm>
            <a:off x="6000760" y="928670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</a:t>
            </a:r>
            <a:r>
              <a:rPr lang="en-US" sz="1400" dirty="0">
                <a:solidFill>
                  <a:schemeClr val="tx1"/>
                </a:solidFill>
              </a:rPr>
              <a:t>Create 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2444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4605625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1.1d</a:t>
                      </a:r>
                      <a:r>
                        <a:rPr lang="en-US" b="1" u="sng" baseline="0" dirty="0" smtClean="0"/>
                        <a:t> Create </a:t>
                      </a:r>
                      <a:r>
                        <a:rPr lang="en-US" b="1" u="sng" baseline="0" dirty="0" smtClean="0"/>
                        <a:t>Branch</a:t>
                      </a:r>
                    </a:p>
                    <a:p>
                      <a:pPr algn="l"/>
                      <a:r>
                        <a:rPr lang="en-US" b="1" u="sng" baseline="0" dirty="0" smtClean="0"/>
                        <a:t>(only developer user)</a:t>
                      </a:r>
                      <a:endParaRPr lang="en-US" b="1" u="sng" baseline="0" dirty="0" smtClean="0"/>
                    </a:p>
                    <a:p>
                      <a:pPr algn="l"/>
                      <a:r>
                        <a:rPr lang="en-US" b="0" u="none" baseline="0" dirty="0" smtClean="0"/>
                        <a:t>Generate branches linked to parent company. </a:t>
                      </a:r>
                      <a:r>
                        <a:rPr lang="en-US" b="0" u="none" baseline="0" dirty="0" smtClean="0"/>
                        <a:t> </a:t>
                      </a:r>
                      <a:endParaRPr lang="en-US" b="0" u="none" baseline="0" dirty="0" smtClean="0"/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A. </a:t>
                      </a:r>
                      <a:r>
                        <a:rPr lang="en-US" b="0" u="none" baseline="0" dirty="0" smtClean="0"/>
                        <a:t>Go to: </a:t>
                      </a:r>
                      <a:r>
                        <a:rPr lang="en-US" b="0" u="none" baseline="0" dirty="0" smtClean="0">
                          <a:solidFill>
                            <a:srgbClr val="0000CC"/>
                          </a:solidFill>
                        </a:rPr>
                        <a:t>[Control Panel&gt; Developer&gt; Branch Maintenance&gt; Add Branch]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4657468" y="3315420"/>
            <a:ext cx="1219200" cy="20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52670" y="3296370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Chevron 13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15" name="Pentagon 14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19" name="Chevron 18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20" name="Chevron 19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1" name="Chevron 20"/>
          <p:cNvSpPr/>
          <p:nvPr/>
        </p:nvSpPr>
        <p:spPr>
          <a:xfrm>
            <a:off x="7358082" y="928670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Branch</a:t>
            </a:r>
          </a:p>
        </p:txBody>
      </p:sp>
      <p:sp>
        <p:nvSpPr>
          <p:cNvPr id="22" name="Chevron 21"/>
          <p:cNvSpPr/>
          <p:nvPr/>
        </p:nvSpPr>
        <p:spPr>
          <a:xfrm>
            <a:off x="6000760" y="92867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908" y="2071678"/>
            <a:ext cx="603409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02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Contents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7809602"/>
              </p:ext>
            </p:extLst>
          </p:nvPr>
        </p:nvGraphicFramePr>
        <p:xfrm>
          <a:off x="2" y="904875"/>
          <a:ext cx="9144001" cy="5547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0800"/>
                <a:gridCol w="2133600"/>
                <a:gridCol w="3352800"/>
                <a:gridCol w="1066801"/>
              </a:tblGrid>
              <a:tr h="3020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 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Category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Page</a:t>
                      </a:r>
                      <a:r>
                        <a:rPr lang="en-US" sz="1800" baseline="0" dirty="0" smtClean="0"/>
                        <a:t> #</a:t>
                      </a:r>
                      <a:endParaRPr lang="en-US" sz="1800" dirty="0"/>
                    </a:p>
                  </a:txBody>
                  <a:tcPr/>
                </a:tc>
              </a:tr>
              <a:tr h="251732">
                <a:tc rowSpan="17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1.0 Master</a:t>
                      </a:r>
                      <a:r>
                        <a:rPr lang="en-US" sz="1200" baseline="0" dirty="0" smtClean="0"/>
                        <a:t> Data Management</a:t>
                      </a:r>
                      <a:endParaRPr lang="en-US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1.1</a:t>
                      </a:r>
                      <a:r>
                        <a:rPr lang="en-US" sz="1200" baseline="0" dirty="0" smtClean="0"/>
                        <a:t> Organization Master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1.1a</a:t>
                      </a:r>
                      <a:r>
                        <a:rPr lang="en-US" sz="1200" baseline="0" dirty="0" smtClean="0"/>
                        <a:t> Create Company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1.1b</a:t>
                      </a:r>
                      <a:r>
                        <a:rPr lang="en-US" sz="1200" baseline="0" dirty="0" smtClean="0"/>
                        <a:t> Edit Company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1.1c</a:t>
                      </a:r>
                      <a:r>
                        <a:rPr lang="en-US" sz="1200" baseline="0" dirty="0" smtClean="0"/>
                        <a:t> Create Cashbook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1.1</a:t>
                      </a:r>
                      <a:r>
                        <a:rPr lang="en-US" sz="1200" baseline="0" dirty="0" smtClean="0"/>
                        <a:t>d Create Location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1.1e</a:t>
                      </a:r>
                      <a:r>
                        <a:rPr lang="en-US" sz="1200" baseline="0" dirty="0" smtClean="0"/>
                        <a:t> Create Branch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1.2 Customer</a:t>
                      </a:r>
                      <a:r>
                        <a:rPr lang="en-US" sz="1200" baseline="0" dirty="0" smtClean="0"/>
                        <a:t> Master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1.2a Create</a:t>
                      </a:r>
                      <a:r>
                        <a:rPr lang="en-US" sz="1200" baseline="0" dirty="0" smtClean="0"/>
                        <a:t> New Customer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1.2b Add</a:t>
                      </a:r>
                      <a:r>
                        <a:rPr lang="en-US" sz="1200" baseline="0" dirty="0" smtClean="0"/>
                        <a:t> Customer contact person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1.2c Generate Customer 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1.3 Item Master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1.3a Create New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1.3b Generate Item 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1.4 Supplier Master</a:t>
                      </a:r>
                      <a:endParaRPr lang="en-US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1.4a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Create</a:t>
                      </a:r>
                      <a:r>
                        <a:rPr lang="en-US" sz="1200" baseline="0" dirty="0" smtClean="0"/>
                        <a:t> Supplier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1.4b Generate Supplier 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1.5 User</a:t>
                      </a:r>
                      <a:r>
                        <a:rPr lang="en-US" sz="1200" baseline="0" dirty="0" smtClean="0"/>
                        <a:t> Master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1.5a Create New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1.5b Create New Role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1.5c Edit Role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1.5d</a:t>
                      </a:r>
                      <a:r>
                        <a:rPr lang="en-US" sz="1200" baseline="0" dirty="0" smtClean="0"/>
                        <a:t> Generate User List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1.5e</a:t>
                      </a:r>
                      <a:r>
                        <a:rPr lang="en-US" sz="1200" baseline="0" dirty="0" smtClean="0"/>
                        <a:t> Configure Role Permissions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804" y="1940832"/>
            <a:ext cx="4130596" cy="44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155783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baseline="0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Fill in the fields: </a:t>
                      </a:r>
                    </a:p>
                    <a:p>
                      <a:pPr algn="l"/>
                      <a:endParaRPr lang="en-US" b="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400" b="1" u="sng" baseline="0" dirty="0" smtClean="0">
                          <a:solidFill>
                            <a:srgbClr val="0000CC"/>
                          </a:solidFill>
                        </a:rPr>
                        <a:t>Example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baseline="0" dirty="0" smtClean="0">
                          <a:solidFill>
                            <a:srgbClr val="0000CC"/>
                          </a:solidFill>
                        </a:rPr>
                        <a:t>Code</a:t>
                      </a: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 :ABC HQ (Max 50 Char):  (compulsory)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baseline="0" dirty="0" smtClean="0">
                          <a:solidFill>
                            <a:srgbClr val="0000CC"/>
                          </a:solidFill>
                        </a:rPr>
                        <a:t>Company Name: </a:t>
                      </a: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e.g. ABC  Head Quarters (compulsory)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baseline="0" dirty="0" smtClean="0">
                          <a:solidFill>
                            <a:srgbClr val="0000CC"/>
                          </a:solidFill>
                        </a:rPr>
                        <a:t>Address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baseline="0" dirty="0" smtClean="0">
                          <a:solidFill>
                            <a:srgbClr val="0000CC"/>
                          </a:solidFill>
                        </a:rPr>
                        <a:t>Phone Number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baseline="0" dirty="0" smtClean="0">
                          <a:solidFill>
                            <a:srgbClr val="0000CC"/>
                          </a:solidFill>
                        </a:rPr>
                        <a:t>Company:</a:t>
                      </a: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 select name of parent company from dropdown list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baseline="0" dirty="0" smtClean="0">
                          <a:solidFill>
                            <a:srgbClr val="0000CC"/>
                          </a:solidFill>
                        </a:rPr>
                        <a:t>Inventory Location: </a:t>
                      </a:r>
                      <a:r>
                        <a:rPr lang="en-US" sz="1400" b="0" u="none" baseline="0" dirty="0" smtClean="0">
                          <a:solidFill>
                            <a:srgbClr val="0000CC"/>
                          </a:solidFill>
                        </a:rPr>
                        <a:t>select from dropdown list. </a:t>
                      </a:r>
                      <a:r>
                        <a:rPr lang="en-US" sz="1400" b="0" i="1" u="none" baseline="0" dirty="0" smtClean="0">
                          <a:solidFill>
                            <a:srgbClr val="0000CC"/>
                          </a:solidFill>
                        </a:rPr>
                        <a:t>Location set up in 1.1d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0" i="1" u="none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baseline="0" dirty="0" smtClean="0">
                          <a:solidFill>
                            <a:schemeClr val="tx1"/>
                          </a:solidFill>
                        </a:rPr>
                        <a:t>C. </a:t>
                      </a:r>
                      <a:r>
                        <a:rPr lang="en-US" sz="1800" b="0" i="0" u="none" baseline="0" dirty="0" smtClean="0">
                          <a:solidFill>
                            <a:schemeClr val="tx1"/>
                          </a:solidFill>
                        </a:rPr>
                        <a:t>Select type: Branch/HQ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baseline="0" dirty="0" smtClean="0">
                          <a:solidFill>
                            <a:schemeClr val="tx1"/>
                          </a:solidFill>
                        </a:rPr>
                        <a:t>D. </a:t>
                      </a:r>
                      <a:r>
                        <a:rPr lang="en-US" sz="1800" b="0" i="0" u="none" baseline="0" dirty="0" smtClean="0">
                          <a:solidFill>
                            <a:schemeClr val="tx1"/>
                          </a:solidFill>
                        </a:rPr>
                        <a:t>Click [Create Now] to 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287608" y="2133600"/>
            <a:ext cx="1910468" cy="224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10098" y="2114550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87608" y="2743200"/>
            <a:ext cx="1893992" cy="224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1726" y="5116314"/>
            <a:ext cx="3490074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10098" y="2743200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010098" y="5141028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279941" y="6134820"/>
            <a:ext cx="549361" cy="224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02427" y="6134820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291726" y="5428734"/>
            <a:ext cx="1661274" cy="224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14215" y="5428734"/>
            <a:ext cx="238259" cy="243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Chevron 30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1.1a Create Company</a:t>
            </a:r>
          </a:p>
        </p:txBody>
      </p:sp>
      <p:sp>
        <p:nvSpPr>
          <p:cNvPr id="32" name="Pentagon 31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33" name="Chevron 32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1.1b Edit Company</a:t>
            </a:r>
          </a:p>
        </p:txBody>
      </p:sp>
      <p:sp>
        <p:nvSpPr>
          <p:cNvPr id="34" name="Chevron 33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35" name="Chevron 34"/>
          <p:cNvSpPr/>
          <p:nvPr/>
        </p:nvSpPr>
        <p:spPr>
          <a:xfrm>
            <a:off x="7381809" y="928670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6000760" y="928670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7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614297" y="1237180"/>
            <a:ext cx="5915404" cy="4383640"/>
            <a:chOff x="1600198" y="1219200"/>
            <a:chExt cx="5915404" cy="4383640"/>
          </a:xfrm>
        </p:grpSpPr>
        <p:sp>
          <p:nvSpPr>
            <p:cNvPr id="10" name="Rounded Rectangle 9"/>
            <p:cNvSpPr/>
            <p:nvPr/>
          </p:nvSpPr>
          <p:spPr>
            <a:xfrm>
              <a:off x="1600200" y="1828800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1.1 Organization Master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198" y="1219200"/>
              <a:ext cx="59154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1.0 Master Data Management</a:t>
              </a:r>
              <a:endParaRPr lang="en-US" sz="36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00200" y="2405390"/>
              <a:ext cx="5915402" cy="149828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lt1"/>
                  </a:solidFill>
                </a:rPr>
                <a:t>1.2 Customer Master</a:t>
              </a:r>
            </a:p>
            <a:p>
              <a:r>
                <a:rPr lang="en-US" dirty="0" smtClean="0"/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1.2a Create New Customer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	1.2b Add Customer Contact Person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	1.2c Generate Customer List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00200" y="3868598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1.3 Item Master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600200" y="4451250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1.4 Supplier Master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00200" y="5023958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1.5 User Master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1391" t="18750" r="31845" b="12500"/>
          <a:stretch>
            <a:fillRect/>
          </a:stretch>
        </p:blipFill>
        <p:spPr bwMode="auto">
          <a:xfrm>
            <a:off x="3048000" y="1981200"/>
            <a:ext cx="5943600" cy="34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1.2a</a:t>
                      </a:r>
                      <a:r>
                        <a:rPr lang="en-US" b="1" u="sng" baseline="0" dirty="0" smtClean="0"/>
                        <a:t> Create New Customer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Adding a new customer account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[Customer&gt; Maintenance&gt; Create Account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22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6618515" y="2464526"/>
            <a:ext cx="1143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6313715" y="246452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2" name="Chevron 11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17" name="Chevron 16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2" y="1981201"/>
            <a:ext cx="6002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69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Description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Screenshot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</a:t>
                      </a:r>
                      <a:r>
                        <a:rPr lang="en-US" b="0" u="none" dirty="0" smtClean="0"/>
                        <a:t>. Key</a:t>
                      </a:r>
                      <a:r>
                        <a:rPr lang="en-US" b="0" u="none" baseline="0" dirty="0" smtClean="0"/>
                        <a:t> in compulsory customer details</a:t>
                      </a:r>
                    </a:p>
                    <a:p>
                      <a:pPr algn="l"/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Create Customer Account Tab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Customer Name: </a:t>
                      </a: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Name of Company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Account Code: 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[optional, refer to old system code)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endParaRPr lang="en-US" sz="1400" b="0" i="1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Contact Number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sz="1400" b="0" i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Credit Terms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Credit Terms 1: </a:t>
                      </a: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Number of Days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terms which indicate when payment is due for sales made on account (or credit).This just use for normal credit term and only use for calculate the no of days</a:t>
                      </a:r>
                      <a:endParaRPr lang="en-US" sz="14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Credit Terms 2/3/4/5:</a:t>
                      </a:r>
                    </a:p>
                    <a:p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can be use as a grace period controlling and some term that got some count both on day and month and etc.</a:t>
                      </a:r>
                    </a:p>
                    <a:p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 Credit Terms</a:t>
                      </a:r>
                    </a:p>
                    <a:p>
                      <a:r>
                        <a:rPr lang="en-MY" sz="1000" dirty="0" smtClean="0"/>
                        <a:t>Set Date</a:t>
                      </a:r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en-MY" sz="1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yy,mm,dd</a:t>
                      </a:r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)This is use as reset the date of create invoice to certain date</a:t>
                      </a:r>
                    </a:p>
                    <a:p>
                      <a:r>
                        <a:rPr lang="en-MY" sz="1000" dirty="0" smtClean="0"/>
                        <a:t>Add Date</a:t>
                      </a:r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en-MY" sz="1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yy,mm,dd</a:t>
                      </a:r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)This is used as the no of date to add on the reset date</a:t>
                      </a:r>
                    </a:p>
                    <a:p>
                      <a:r>
                        <a:rPr lang="en-MY" sz="1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Sample usage of SET DATE and ADD DATE :</a:t>
                      </a:r>
                    </a:p>
                    <a:p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eg1. EOM + 7days</a:t>
                      </a:r>
                      <a:b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DATE: 0-0-1</a:t>
                      </a:r>
                      <a:b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MY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DATE: 0-1-7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4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1" i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23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124200" y="2286000"/>
            <a:ext cx="2362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95600" y="2209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124200" y="3505200"/>
            <a:ext cx="23622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Rectangle 19"/>
          <p:cNvSpPr/>
          <p:nvPr/>
        </p:nvSpPr>
        <p:spPr>
          <a:xfrm>
            <a:off x="5638800" y="2286000"/>
            <a:ext cx="17526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Rectangle 20"/>
          <p:cNvSpPr/>
          <p:nvPr/>
        </p:nvSpPr>
        <p:spPr>
          <a:xfrm>
            <a:off x="5638800" y="3505200"/>
            <a:ext cx="27432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Chevron 22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25" name="Chevron 24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600006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Description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Screenshot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(Optional) Additional Customer Details</a:t>
                      </a:r>
                    </a:p>
                    <a:p>
                      <a:pPr algn="l"/>
                      <a:endParaRPr lang="en-US" b="0" u="none" dirty="0" smtClean="0"/>
                    </a:p>
                    <a:p>
                      <a:pPr algn="l"/>
                      <a:r>
                        <a:rPr lang="en-US" b="1" u="none" dirty="0" smtClean="0"/>
                        <a:t>C. </a:t>
                      </a:r>
                      <a:r>
                        <a:rPr lang="en-US" b="0" u="none" dirty="0" smtClean="0"/>
                        <a:t>Click</a:t>
                      </a:r>
                      <a:r>
                        <a:rPr lang="en-US" b="0" u="none" baseline="0" dirty="0" smtClean="0"/>
                        <a:t> on [Optional] Tab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D. </a:t>
                      </a:r>
                      <a:r>
                        <a:rPr lang="en-US" b="0" u="none" baseline="0" dirty="0" smtClean="0"/>
                        <a:t>Fill in fields if applicable.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E. </a:t>
                      </a:r>
                      <a:r>
                        <a:rPr lang="en-US" b="0" u="none" baseline="0" dirty="0" smtClean="0"/>
                        <a:t>Link customer to salesman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F. </a:t>
                      </a:r>
                      <a:r>
                        <a:rPr lang="en-US" b="0" u="none" baseline="0" dirty="0" smtClean="0"/>
                        <a:t>Click [Save Changes] to submit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24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657600" y="1981200"/>
            <a:ext cx="457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352800" y="1981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048000" y="2220686"/>
            <a:ext cx="6096000" cy="2884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/>
          <p:cNvSpPr/>
          <p:nvPr/>
        </p:nvSpPr>
        <p:spPr>
          <a:xfrm>
            <a:off x="2769326" y="22598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048000" y="4495801"/>
            <a:ext cx="17526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2769326" y="44696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8" name="Chevron 27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30" name="Chevron 29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62600" y="5181600"/>
            <a:ext cx="9906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3" name="Oval 32"/>
          <p:cNvSpPr/>
          <p:nvPr/>
        </p:nvSpPr>
        <p:spPr>
          <a:xfrm>
            <a:off x="5283926" y="515547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1757" t="16667" r="48463" b="27678"/>
          <a:stretch>
            <a:fillRect/>
          </a:stretch>
        </p:blipFill>
        <p:spPr bwMode="auto">
          <a:xfrm>
            <a:off x="3048000" y="1981202"/>
            <a:ext cx="5940136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7067325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Description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Screenshot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baseline="0" dirty="0" smtClean="0"/>
                        <a:t>1.2b Add Customer Contact Person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Contact Person will be used as </a:t>
                      </a:r>
                      <a:r>
                        <a:rPr lang="en-US" b="1" u="none" baseline="0" dirty="0" smtClean="0">
                          <a:solidFill>
                            <a:srgbClr val="0070C0"/>
                          </a:solidFill>
                        </a:rPr>
                        <a:t>Ship To destination </a:t>
                      </a:r>
                      <a:r>
                        <a:rPr lang="en-US" b="0" u="none" baseline="0" dirty="0" smtClean="0"/>
                        <a:t>upon Creating SO / INV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[Customer&gt; Maintenance&gt; Edit Account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25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391400" y="2819400"/>
            <a:ext cx="1600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7162800" y="2819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Chevron 16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</a:p>
        </p:txBody>
      </p:sp>
      <p:sp>
        <p:nvSpPr>
          <p:cNvPr id="21" name="Chevron 20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4381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Description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Screenshot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0" u="none" baseline="0" dirty="0" smtClean="0"/>
                        <a:t>Input the customer to be updated</a:t>
                      </a:r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Option 1:</a:t>
                      </a: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 in Customer code and click [Submit]</a:t>
                      </a:r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Option 2:</a:t>
                      </a: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[Search] to look up customer by name. </a:t>
                      </a:r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26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092337" y="2640874"/>
            <a:ext cx="1828800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1054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934200" y="2640874"/>
            <a:ext cx="457200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68580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6" name="Chevron 15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</a:p>
        </p:txBody>
      </p:sp>
      <p:sp>
        <p:nvSpPr>
          <p:cNvPr id="17" name="Pentagon 1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18" name="Chevron 17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</a:p>
        </p:txBody>
      </p:sp>
      <p:sp>
        <p:nvSpPr>
          <p:cNvPr id="19" name="Chevron 18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r="2369"/>
          <a:stretch>
            <a:fillRect/>
          </a:stretch>
        </p:blipFill>
        <p:spPr bwMode="auto">
          <a:xfrm>
            <a:off x="3048000" y="1981204"/>
            <a:ext cx="597801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Description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Screenshot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baseline="0" dirty="0" smtClean="0"/>
                        <a:t>D. </a:t>
                      </a:r>
                      <a:r>
                        <a:rPr lang="en-US" b="0" u="none" baseline="0" dirty="0" smtClean="0"/>
                        <a:t>Click [Other] Tab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[Add Contact Person]</a:t>
                      </a:r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NB:  There is no limitation of number of contact person(s) per customer account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27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038600" y="2743200"/>
            <a:ext cx="457200" cy="178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733800" y="2667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124200" y="2934789"/>
            <a:ext cx="8382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2845526" y="289777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18" name="Chevron 17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</a:p>
        </p:txBody>
      </p:sp>
      <p:sp>
        <p:nvSpPr>
          <p:cNvPr id="21" name="Chevron 20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1981200"/>
            <a:ext cx="60219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Description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Screenshot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baseline="0" dirty="0" smtClean="0"/>
                        <a:t>F. </a:t>
                      </a:r>
                      <a:r>
                        <a:rPr lang="en-US" b="0" u="none" baseline="0" dirty="0" smtClean="0"/>
                        <a:t>Add in necessary details: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Contact Number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[Add] to submit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28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8305800" y="4724400"/>
            <a:ext cx="533400" cy="208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/>
          <p:cNvSpPr/>
          <p:nvPr/>
        </p:nvSpPr>
        <p:spPr>
          <a:xfrm>
            <a:off x="3200400" y="2438400"/>
            <a:ext cx="5638800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2945674" y="24253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8001000" y="471351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8" name="Chevron 17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</a:p>
        </p:txBody>
      </p:sp>
      <p:sp>
        <p:nvSpPr>
          <p:cNvPr id="21" name="Chevron 20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Description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Screenshot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baseline="0" dirty="0" smtClean="0"/>
                        <a:t>1.2c Generate Customer List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Generate list of customers.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[Customer&gt; Query/Reports&gt; Customer Listing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29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391400" y="4724400"/>
            <a:ext cx="1600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7162800" y="4724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2" name="Chevron 11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</a:p>
        </p:txBody>
      </p:sp>
      <p:sp>
        <p:nvSpPr>
          <p:cNvPr id="13" name="Pentagon 1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16" name="Chevron 15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</a:p>
        </p:txBody>
      </p:sp>
      <p:sp>
        <p:nvSpPr>
          <p:cNvPr id="17" name="Chevron 16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</a:p>
        </p:txBody>
      </p:sp>
      <p:pic>
        <p:nvPicPr>
          <p:cNvPr id="251906" name="Picture 2" descr="C:\Users\Dell\AppData\Local\Temp\SNAGHTMLeee071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57432"/>
            <a:ext cx="6029325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Contents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2471869"/>
              </p:ext>
            </p:extLst>
          </p:nvPr>
        </p:nvGraphicFramePr>
        <p:xfrm>
          <a:off x="2" y="904875"/>
          <a:ext cx="9144001" cy="5242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0800"/>
                <a:gridCol w="2133600"/>
                <a:gridCol w="3352800"/>
                <a:gridCol w="1066801"/>
              </a:tblGrid>
              <a:tr h="3020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 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Category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Page</a:t>
                      </a:r>
                      <a:r>
                        <a:rPr lang="en-US" sz="1800" baseline="0" dirty="0" smtClean="0"/>
                        <a:t> #</a:t>
                      </a:r>
                      <a:endParaRPr lang="en-US" sz="1800" dirty="0"/>
                    </a:p>
                  </a:txBody>
                  <a:tcPr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2.</a:t>
                      </a:r>
                      <a:r>
                        <a:rPr lang="en-US" sz="1200" baseline="0" dirty="0" smtClean="0"/>
                        <a:t>0 Sales Order Management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2.1</a:t>
                      </a:r>
                      <a:r>
                        <a:rPr lang="en-US" sz="1200" baseline="0" dirty="0" smtClean="0"/>
                        <a:t> Create Sales Order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2.2 Scan IMEI</a:t>
                      </a:r>
                      <a:r>
                        <a:rPr lang="en-US" sz="1200" baseline="0" dirty="0" smtClean="0"/>
                        <a:t> into Sales Order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2.3  Convert</a:t>
                      </a:r>
                      <a:r>
                        <a:rPr lang="en-US" sz="1200" baseline="0" dirty="0" smtClean="0"/>
                        <a:t> Sales to Invoice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2.4</a:t>
                      </a:r>
                      <a:r>
                        <a:rPr lang="en-US" sz="1200" baseline="0" dirty="0" smtClean="0"/>
                        <a:t>  Sales Return by Invoice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3.0 Purchase Order Management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3.1 Create Purchase Order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3.2 Goods Receive Note by Purchase</a:t>
                      </a:r>
                      <a:r>
                        <a:rPr lang="en-US" sz="1200" baseline="0" dirty="0" smtClean="0"/>
                        <a:t> Order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3.3 Purchase Return by Goods Receive Note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4.0</a:t>
                      </a:r>
                      <a:r>
                        <a:rPr lang="en-US" sz="1200" baseline="0" dirty="0" smtClean="0"/>
                        <a:t> Inventory Management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4.1</a:t>
                      </a:r>
                      <a:r>
                        <a:rPr lang="en-US" sz="1200" baseline="0" dirty="0" smtClean="0"/>
                        <a:t> Create Stock Requisition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4.2 Create Stock</a:t>
                      </a:r>
                      <a:r>
                        <a:rPr lang="en-US" sz="1200" baseline="0" dirty="0" smtClean="0"/>
                        <a:t> Transfer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4.2a Create Internal Stock Transfer</a:t>
                      </a:r>
                    </a:p>
                    <a:p>
                      <a:r>
                        <a:rPr lang="en-US" sz="1200" dirty="0" smtClean="0"/>
                        <a:t>		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4.2b Generate Stock Transfer Listing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4.2c Generate Detailed  Stock Transfer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4.2d Receive Stock Transfer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4.2 e Cancel Stock Transfer</a:t>
                      </a:r>
                      <a:endParaRPr lang="en-US" sz="1200" dirty="0" smtClean="0">
                        <a:solidFill>
                          <a:schemeClr val="l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4.3 Create Stock Adjustment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Description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Screenshot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baseline="0" dirty="0" smtClean="0"/>
                        <a:t>B</a:t>
                      </a:r>
                      <a:r>
                        <a:rPr lang="en-US" b="0" u="none" baseline="0" dirty="0" smtClean="0"/>
                        <a:t>. Use Fields to filter Customer list report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C</a:t>
                      </a:r>
                      <a:r>
                        <a:rPr lang="en-US" b="0" u="none" baseline="0" dirty="0" smtClean="0"/>
                        <a:t>. Click [Generate Report Now]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30</a:t>
            </a:fld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071802" y="2214554"/>
            <a:ext cx="280998" cy="2238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638800" y="5715000"/>
            <a:ext cx="1219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5384074" y="56888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6" name="Chevron 15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</a:p>
        </p:txBody>
      </p:sp>
      <p:sp>
        <p:nvSpPr>
          <p:cNvPr id="17" name="Pentagon 1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18" name="Chevron 17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</a:p>
        </p:txBody>
      </p:sp>
      <p:sp>
        <p:nvSpPr>
          <p:cNvPr id="19" name="Chevron 18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</a:p>
        </p:txBody>
      </p:sp>
      <p:sp>
        <p:nvSpPr>
          <p:cNvPr id="15" name="Oval 14"/>
          <p:cNvSpPr/>
          <p:nvPr/>
        </p:nvSpPr>
        <p:spPr>
          <a:xfrm>
            <a:off x="3224202" y="2366954"/>
            <a:ext cx="280998" cy="2238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5913455" cy="435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Description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Screenshot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baseline="0" dirty="0" smtClean="0"/>
                        <a:t>D. </a:t>
                      </a:r>
                      <a:r>
                        <a:rPr lang="en-US" b="0" u="none" baseline="0" dirty="0" smtClean="0"/>
                        <a:t>Example of customer list result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endParaRPr lang="en-US" b="0" u="none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4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96583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31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48000" y="1981200"/>
            <a:ext cx="60960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997926" y="193112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6" name="Chevron 15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1.2a Create New Customer</a:t>
            </a:r>
          </a:p>
        </p:txBody>
      </p:sp>
      <p:sp>
        <p:nvSpPr>
          <p:cNvPr id="17" name="Pentagon 1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1.2 Customer Master</a:t>
            </a:r>
            <a:endParaRPr lang="en-US" sz="1400" b="1" dirty="0"/>
          </a:p>
        </p:txBody>
      </p:sp>
      <p:sp>
        <p:nvSpPr>
          <p:cNvPr id="18" name="Chevron 17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1.2b Add Customer Contact Person</a:t>
            </a:r>
          </a:p>
        </p:txBody>
      </p:sp>
      <p:sp>
        <p:nvSpPr>
          <p:cNvPr id="19" name="Chevron 18"/>
          <p:cNvSpPr/>
          <p:nvPr/>
        </p:nvSpPr>
        <p:spPr>
          <a:xfrm>
            <a:off x="49530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1.2c Generate Customer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607248" y="1256898"/>
            <a:ext cx="5929503" cy="4294776"/>
            <a:chOff x="1600198" y="1219200"/>
            <a:chExt cx="5929503" cy="4294776"/>
          </a:xfrm>
        </p:grpSpPr>
        <p:sp>
          <p:nvSpPr>
            <p:cNvPr id="8" name="Rectangle 7"/>
            <p:cNvSpPr/>
            <p:nvPr/>
          </p:nvSpPr>
          <p:spPr>
            <a:xfrm>
              <a:off x="1600198" y="1219200"/>
              <a:ext cx="59154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1.0 Master Data Management</a:t>
              </a:r>
              <a:endParaRPr lang="en-US" sz="36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14299" y="1828800"/>
              <a:ext cx="5915402" cy="3685176"/>
              <a:chOff x="1600200" y="1828800"/>
              <a:chExt cx="5915402" cy="3685176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600200" y="1828800"/>
                <a:ext cx="5915402" cy="5788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chemeClr val="dk1"/>
                    </a:solidFill>
                  </a:rPr>
                  <a:t>1.1 Organization Master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600200" y="2411506"/>
                <a:ext cx="5915402" cy="5788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1.2 Customer Master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00200" y="2996989"/>
                <a:ext cx="5915402" cy="136207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1.3 Item Master</a:t>
                </a:r>
              </a:p>
              <a:p>
                <a:r>
                  <a:rPr lang="en-US" sz="2800" dirty="0" smtClean="0"/>
                  <a:t>	</a:t>
                </a:r>
                <a:r>
                  <a:rPr lang="en-US" dirty="0" smtClean="0"/>
                  <a:t>1.3a Create New Item</a:t>
                </a:r>
              </a:p>
              <a:p>
                <a:r>
                  <a:rPr lang="en-US" dirty="0" smtClean="0"/>
                  <a:t>	1.3b Generate Item List</a:t>
                </a:r>
                <a:endParaRPr lang="en-US" sz="2400" dirty="0" smtClean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600200" y="4357725"/>
                <a:ext cx="5915402" cy="5788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1.4 Supplier Master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600200" y="4935094"/>
                <a:ext cx="5915402" cy="5788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1.5 User Master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5085100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r>
                        <a:rPr lang="en-US" sz="1800" b="1" u="sng" baseline="0" dirty="0" smtClean="0"/>
                        <a:t>Matrix Category Maintenance </a:t>
                      </a:r>
                    </a:p>
                    <a:p>
                      <a:r>
                        <a:rPr lang="en-US" sz="1800" baseline="0" dirty="0" smtClean="0"/>
                        <a:t>for 1.3a-a</a:t>
                      </a:r>
                    </a:p>
                    <a:p>
                      <a:endParaRPr lang="en-US" sz="1800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[Inventory &gt;Item &gt; Item Category &gt; Item Category Maintenance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33</a:t>
            </a:fld>
            <a:endParaRPr lang="en-US" b="1"/>
          </a:p>
        </p:txBody>
      </p:sp>
      <p:sp>
        <p:nvSpPr>
          <p:cNvPr id="28" name="Chevron 27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1.3a Create New Item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1.3 Item Master</a:t>
            </a:r>
            <a:endParaRPr lang="en-US" sz="1400" b="1" dirty="0"/>
          </a:p>
        </p:txBody>
      </p:sp>
      <p:sp>
        <p:nvSpPr>
          <p:cNvPr id="30" name="Chevron 29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1.3b Generate Item List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066" y="2071678"/>
            <a:ext cx="5840652" cy="28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261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70788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2210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1.3a</a:t>
                      </a:r>
                      <a:r>
                        <a:rPr lang="en-US" b="1" u="sng" baseline="0" dirty="0" smtClean="0"/>
                        <a:t> Create New Item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Adding a new customer account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[Inventory &gt;Item &gt;Add Item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34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079275" y="3034940"/>
            <a:ext cx="1473926" cy="241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774474" y="30349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2" name="Chevron 11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1.3a Create New Item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1.3 Item Master</a:t>
            </a:r>
            <a:endParaRPr lang="en-US" sz="1400" b="1" dirty="0"/>
          </a:p>
        </p:txBody>
      </p:sp>
      <p:sp>
        <p:nvSpPr>
          <p:cNvPr id="17" name="Chevron 16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1.3b Generate Item List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375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45148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52650"/>
            <a:ext cx="599745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5967693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[Edit</a:t>
                      </a:r>
                      <a:r>
                        <a:rPr lang="en-US" b="1" u="sng" baseline="0" dirty="0" smtClean="0"/>
                        <a:t> Item] tab</a:t>
                      </a:r>
                    </a:p>
                    <a:p>
                      <a:pPr algn="l"/>
                      <a:r>
                        <a:rPr lang="en-US" b="1" u="none" baseline="0" dirty="0" smtClean="0"/>
                        <a:t>B. </a:t>
                      </a:r>
                      <a:r>
                        <a:rPr lang="en-US" b="0" u="none" dirty="0" smtClean="0"/>
                        <a:t>Fill in Item</a:t>
                      </a:r>
                      <a:r>
                        <a:rPr lang="en-US" b="0" u="none" baseline="0" dirty="0" smtClean="0"/>
                        <a:t> Details</a:t>
                      </a:r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 smtClean="0"/>
                    </a:p>
                    <a:p>
                      <a:r>
                        <a:rPr lang="en-US" sz="1400" b="1" u="sng" dirty="0" smtClean="0">
                          <a:solidFill>
                            <a:srgbClr val="0000CC"/>
                          </a:solidFill>
                        </a:rPr>
                        <a:t>Examples: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Item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 Code: </a:t>
                      </a: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SM-G900XZWAXME	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Item Name: </a:t>
                      </a: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SAMSUNG GALAXY S5 LTE WHITE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Item Category:  </a:t>
                      </a:r>
                      <a:r>
                        <a:rPr lang="en-US" sz="1400" b="0" baseline="0" dirty="0" smtClean="0">
                          <a:solidFill>
                            <a:srgbClr val="0000CC"/>
                          </a:solidFill>
                        </a:rPr>
                        <a:t>select from dropdown list (Refer to Matrix Category)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Serialized: </a:t>
                      </a: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Serialized or Non-Serialized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Type: </a:t>
                      </a: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Inventory (default)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35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124200" y="2362200"/>
            <a:ext cx="5867400" cy="3124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194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" name="Chevron 21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1.3a Create New Item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1.3 Item Master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1.3b Generate Item 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9852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i="0" u="none" dirty="0" smtClean="0"/>
                        <a:t>C.</a:t>
                      </a:r>
                      <a:r>
                        <a:rPr lang="en-US" b="1" i="0" u="none" baseline="0" dirty="0" smtClean="0"/>
                        <a:t> </a:t>
                      </a:r>
                      <a:r>
                        <a:rPr lang="en-US" b="0" i="0" u="none" baseline="0" dirty="0" smtClean="0"/>
                        <a:t>Click </a:t>
                      </a:r>
                      <a:r>
                        <a:rPr lang="en-US" b="0" i="0" u="none" dirty="0" smtClean="0"/>
                        <a:t>[Pricing and Costing]</a:t>
                      </a:r>
                      <a:r>
                        <a:rPr lang="en-US" b="0" i="0" u="none" baseline="0" dirty="0" smtClean="0"/>
                        <a:t> </a:t>
                      </a:r>
                      <a:r>
                        <a:rPr lang="en-US" b="0" i="0" u="none" dirty="0" smtClean="0"/>
                        <a:t>tab</a:t>
                      </a:r>
                    </a:p>
                    <a:p>
                      <a:pPr algn="l"/>
                      <a:endParaRPr lang="en-US" b="1" u="sng" dirty="0" smtClean="0"/>
                    </a:p>
                    <a:p>
                      <a:pPr algn="l"/>
                      <a:r>
                        <a:rPr lang="en-US" b="1" u="none" dirty="0" smtClean="0"/>
                        <a:t>D. </a:t>
                      </a:r>
                      <a:r>
                        <a:rPr lang="en-US" b="0" u="none" dirty="0" smtClean="0"/>
                        <a:t>Fill in Item</a:t>
                      </a:r>
                      <a:r>
                        <a:rPr lang="en-US" b="0" u="none" baseline="0" dirty="0" smtClean="0"/>
                        <a:t> Pricing- 5 levels of different pricing schemes can be set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Min/Max Purchase Price (if applicable)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 Min/Max Selling Price (if applicable)</a:t>
                      </a:r>
                    </a:p>
                    <a:p>
                      <a:endParaRPr lang="en-US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36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48000" y="2183674"/>
            <a:ext cx="19050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19400" y="21836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048000" y="4114800"/>
            <a:ext cx="1905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2819400" y="4114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715000" y="2183674"/>
            <a:ext cx="19812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5486400" y="21836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3429000" y="1968137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3200400" y="1981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8" name="Chevron 27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1.3a Create New Item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1.3 Item Master</a:t>
            </a:r>
            <a:endParaRPr lang="en-US" sz="1400" b="1" dirty="0"/>
          </a:p>
        </p:txBody>
      </p:sp>
      <p:sp>
        <p:nvSpPr>
          <p:cNvPr id="30" name="Chevron 29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1.3b Generate Item 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05012"/>
            <a:ext cx="597209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i="0" u="none" dirty="0" smtClean="0"/>
                        <a:t>G.</a:t>
                      </a:r>
                      <a:r>
                        <a:rPr lang="en-US" b="1" i="0" u="none" baseline="0" dirty="0" smtClean="0"/>
                        <a:t> </a:t>
                      </a:r>
                      <a:r>
                        <a:rPr lang="en-US" b="0" i="0" u="none" baseline="0" dirty="0" smtClean="0"/>
                        <a:t>Click </a:t>
                      </a:r>
                      <a:r>
                        <a:rPr lang="en-US" b="0" i="0" u="none" dirty="0" smtClean="0"/>
                        <a:t>[Other Details]</a:t>
                      </a:r>
                      <a:r>
                        <a:rPr lang="en-US" b="0" i="0" u="none" baseline="0" dirty="0" smtClean="0"/>
                        <a:t> </a:t>
                      </a:r>
                      <a:r>
                        <a:rPr lang="en-US" b="0" i="0" u="none" dirty="0" smtClean="0"/>
                        <a:t>tab</a:t>
                      </a:r>
                    </a:p>
                    <a:p>
                      <a:pPr algn="l"/>
                      <a:endParaRPr lang="en-US" b="0" i="0" u="none" dirty="0" smtClean="0"/>
                    </a:p>
                    <a:p>
                      <a:pPr algn="l"/>
                      <a:r>
                        <a:rPr lang="en-US" b="1" i="0" u="none" dirty="0" smtClean="0"/>
                        <a:t>H. </a:t>
                      </a:r>
                      <a:r>
                        <a:rPr lang="en-US" b="0" u="none" dirty="0" smtClean="0"/>
                        <a:t>Input </a:t>
                      </a:r>
                      <a:r>
                        <a:rPr lang="en-US" b="0" u="none" baseline="0" dirty="0" smtClean="0"/>
                        <a:t>product remarks </a:t>
                      </a:r>
                      <a:r>
                        <a:rPr lang="en-US" b="0" i="1" u="none" baseline="0" dirty="0" smtClean="0"/>
                        <a:t>(optional)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I.  </a:t>
                      </a:r>
                      <a:r>
                        <a:rPr lang="en-US" b="0" u="none" baseline="0" dirty="0" smtClean="0"/>
                        <a:t>Input product description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J. </a:t>
                      </a:r>
                      <a:r>
                        <a:rPr lang="en-US" b="0" u="none" baseline="0" dirty="0" smtClean="0"/>
                        <a:t>Unit of Measure (UOM): e.g. </a:t>
                      </a:r>
                      <a:r>
                        <a:rPr lang="en-US" b="0" u="none" baseline="0" dirty="0" err="1" smtClean="0"/>
                        <a:t>Pcs</a:t>
                      </a:r>
                      <a:r>
                        <a:rPr lang="en-US" b="0" u="none" baseline="0" dirty="0" smtClean="0"/>
                        <a:t>, Units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K. </a:t>
                      </a:r>
                      <a:r>
                        <a:rPr lang="en-US" b="0" u="none" baseline="0" dirty="0" smtClean="0"/>
                        <a:t>Click [Save Changes] to submit</a:t>
                      </a:r>
                    </a:p>
                    <a:p>
                      <a:pPr marL="342900" indent="-342900" algn="l">
                        <a:buAutoNum type="alphaUcPeriod" startAt="8"/>
                      </a:pPr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AutoNum type="alphaUcPeriod" startAt="8"/>
                      </a:pPr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37</a:t>
            </a:fld>
            <a:endParaRPr lang="en-US" b="1"/>
          </a:p>
        </p:txBody>
      </p:sp>
      <p:sp>
        <p:nvSpPr>
          <p:cNvPr id="26" name="Rectangle 25"/>
          <p:cNvSpPr/>
          <p:nvPr/>
        </p:nvSpPr>
        <p:spPr>
          <a:xfrm>
            <a:off x="3973285" y="1968140"/>
            <a:ext cx="609600" cy="2155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3744685" y="19681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048000" y="2514600"/>
            <a:ext cx="28194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/>
          <p:cNvSpPr/>
          <p:nvPr/>
        </p:nvSpPr>
        <p:spPr>
          <a:xfrm>
            <a:off x="2819400" y="251460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6019800" y="2209800"/>
            <a:ext cx="2819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8" name="Oval 27"/>
          <p:cNvSpPr/>
          <p:nvPr/>
        </p:nvSpPr>
        <p:spPr>
          <a:xfrm>
            <a:off x="5791200" y="220980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6019800" y="3200400"/>
            <a:ext cx="2057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0" name="Oval 29"/>
          <p:cNvSpPr/>
          <p:nvPr/>
        </p:nvSpPr>
        <p:spPr>
          <a:xfrm>
            <a:off x="5791200" y="320040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5715000" y="4800600"/>
            <a:ext cx="609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" name="Oval 31"/>
          <p:cNvSpPr/>
          <p:nvPr/>
        </p:nvSpPr>
        <p:spPr>
          <a:xfrm>
            <a:off x="5486400" y="480060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33" name="Chevron 32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1.3a Create New Item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1.3 Item Master</a:t>
            </a:r>
            <a:endParaRPr lang="en-US" sz="1400" b="1" dirty="0"/>
          </a:p>
        </p:txBody>
      </p:sp>
      <p:sp>
        <p:nvSpPr>
          <p:cNvPr id="35" name="Chevron 34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1.3b Generate Item List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1.3b Generate</a:t>
                      </a:r>
                      <a:r>
                        <a:rPr lang="en-US" b="1" u="sng" baseline="0" dirty="0" smtClean="0"/>
                        <a:t> Item List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To list out items on system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[Inventory &gt;Item &gt;Item Listing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7749" r="54463" b="8608"/>
          <a:stretch>
            <a:fillRect/>
          </a:stretch>
        </p:blipFill>
        <p:spPr bwMode="auto">
          <a:xfrm>
            <a:off x="3124200" y="19812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38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562600" y="3339737"/>
            <a:ext cx="1473926" cy="241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334000" y="33397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9" name="Chevron 18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1.3a Create New Item</a:t>
            </a:r>
          </a:p>
        </p:txBody>
      </p:sp>
      <p:sp>
        <p:nvSpPr>
          <p:cNvPr id="20" name="Pentagon 1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1.3 Item Master</a:t>
            </a:r>
            <a:endParaRPr lang="en-US" sz="1400" b="1" dirty="0"/>
          </a:p>
        </p:txBody>
      </p:sp>
      <p:sp>
        <p:nvSpPr>
          <p:cNvPr id="21" name="Chevron 20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1.3b Generate Item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 </a:t>
                      </a:r>
                      <a:r>
                        <a:rPr lang="en-US" b="0" u="none" dirty="0" smtClean="0"/>
                        <a:t>Use filters to search</a:t>
                      </a:r>
                      <a:r>
                        <a:rPr lang="en-US" b="0" u="none" baseline="0" dirty="0" smtClean="0"/>
                        <a:t> for items</a:t>
                      </a:r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4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Examples: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Item Code Fuzzy Search: </a:t>
                      </a: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type in partial/full model code/description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 Item Code: </a:t>
                      </a: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From 0001 to 1000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Item Category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Status: </a:t>
                      </a: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Active/Inactive/Deleted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Type: 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Select All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i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Date Range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i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Order by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: Item name/ code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C. </a:t>
                      </a:r>
                      <a:r>
                        <a:rPr lang="en-US" dirty="0" smtClean="0"/>
                        <a:t>Click [Generate Report Now]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39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079275" y="2969625"/>
            <a:ext cx="1473926" cy="241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774474" y="298268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05002"/>
            <a:ext cx="4648200" cy="444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105400" y="2133600"/>
            <a:ext cx="2514600" cy="403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4800600" y="2133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5105400" y="6172200"/>
            <a:ext cx="990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4800600" y="617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8" name="Chevron 17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1.3a Create New Item</a:t>
            </a:r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1.3 Item Master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1.3b Generate Item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Contents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1310975"/>
              </p:ext>
            </p:extLst>
          </p:nvPr>
        </p:nvGraphicFramePr>
        <p:xfrm>
          <a:off x="2" y="904875"/>
          <a:ext cx="9144001" cy="2377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0800"/>
                <a:gridCol w="2133600"/>
                <a:gridCol w="3352800"/>
                <a:gridCol w="1066801"/>
              </a:tblGrid>
              <a:tr h="3020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 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Category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Page</a:t>
                      </a:r>
                      <a:r>
                        <a:rPr lang="en-US" sz="1800" baseline="0" dirty="0" smtClean="0"/>
                        <a:t> #</a:t>
                      </a:r>
                      <a:endParaRPr lang="en-US" sz="1800" dirty="0"/>
                    </a:p>
                  </a:txBody>
                  <a:tcPr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5.0 Finance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5.1 Customer Aging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5.1a  Monitor Customer Outstanding Invoices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5.1b  Print Customer Statement of Account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5.2 Account Receivable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5.2a Receive Customer Payment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5.3 Account Payable</a:t>
                      </a:r>
                    </a:p>
                    <a:p>
                      <a:pPr marL="0" algn="l" defTabSz="914400" rtl="0" eaLnBrk="1" latinLnBrk="0" hangingPunct="1"/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5.3a Monitor Supplier Outstanding Invoice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1732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5.3b Issue Payment to Supplier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54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14741"/>
            <a:ext cx="8915400" cy="90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Result</a:t>
                      </a:r>
                      <a:r>
                        <a:rPr lang="en-US" b="1" u="none" baseline="0" dirty="0" smtClean="0"/>
                        <a:t> Page</a:t>
                      </a:r>
                    </a:p>
                    <a:p>
                      <a:pPr algn="l"/>
                      <a:endParaRPr lang="en-US" b="1" u="none" baseline="0" dirty="0" smtClean="0"/>
                    </a:p>
                    <a:p>
                      <a:pPr algn="l"/>
                      <a:endParaRPr lang="en-US" b="1" u="none" baseline="0" dirty="0" smtClean="0"/>
                    </a:p>
                    <a:p>
                      <a:pPr algn="l"/>
                      <a:endParaRPr lang="en-US" b="1" u="none" baseline="0" dirty="0" smtClean="0"/>
                    </a:p>
                    <a:p>
                      <a:pPr algn="l"/>
                      <a:endParaRPr lang="en-US" b="1" u="none" baseline="0" dirty="0" smtClean="0"/>
                    </a:p>
                    <a:p>
                      <a:pPr algn="l"/>
                      <a:r>
                        <a:rPr lang="en-US" b="1" u="none" baseline="0" dirty="0" smtClean="0"/>
                        <a:t>C. </a:t>
                      </a:r>
                      <a:r>
                        <a:rPr lang="en-US" b="0" u="none" baseline="0" dirty="0" smtClean="0"/>
                        <a:t>Click Item Code in blue to go to edit item page.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40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228600" y="2743201"/>
            <a:ext cx="609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28600" y="2514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8" name="Chevron 17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1.3a Create New Item</a:t>
            </a:r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1.3 Item Master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1.3b Generate Item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614297" y="1265136"/>
            <a:ext cx="5915404" cy="4327728"/>
            <a:chOff x="1600198" y="1219200"/>
            <a:chExt cx="5915404" cy="4327728"/>
          </a:xfrm>
        </p:grpSpPr>
        <p:sp>
          <p:nvSpPr>
            <p:cNvPr id="10" name="Rounded Rectangle 9"/>
            <p:cNvSpPr/>
            <p:nvPr/>
          </p:nvSpPr>
          <p:spPr>
            <a:xfrm>
              <a:off x="1600200" y="1828800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dk1"/>
                  </a:solidFill>
                </a:rPr>
                <a:t>1.1 Organization Master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198" y="1219200"/>
              <a:ext cx="59154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1.0 Master Data Management</a:t>
              </a:r>
              <a:endParaRPr lang="en-US" sz="36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00200" y="240617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1.2 Customer Master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00200" y="3574358"/>
              <a:ext cx="5915402" cy="139612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b="1" dirty="0" smtClean="0"/>
                <a:t>1.4 Supplier Master</a:t>
              </a:r>
            </a:p>
            <a:p>
              <a:r>
                <a:rPr lang="en-US" sz="2800" dirty="0" smtClean="0"/>
                <a:t>	</a:t>
              </a:r>
              <a:r>
                <a:rPr lang="en-US" dirty="0" smtClean="0"/>
                <a:t>1.4a Create New Supplier</a:t>
              </a:r>
            </a:p>
            <a:p>
              <a:r>
                <a:rPr lang="en-US" dirty="0" smtClean="0"/>
                <a:t>	1.4b Generate Supplier List</a:t>
              </a:r>
              <a:endParaRPr lang="en-US" sz="2400" dirty="0" smtClean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600200" y="298354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1.3 Item Master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00200" y="4968046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1.5 User Master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1.4a</a:t>
                      </a:r>
                      <a:r>
                        <a:rPr lang="en-US" b="1" u="sng" baseline="0" dirty="0" smtClean="0"/>
                        <a:t> Create New Supplier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Adding a new customer account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[Supplier&gt; Maintenance&gt; Create Supplier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42</a:t>
            </a:fld>
            <a:endParaRPr lang="en-US" b="1"/>
          </a:p>
        </p:txBody>
      </p:sp>
      <p:sp>
        <p:nvSpPr>
          <p:cNvPr id="18" name="Chevron 17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1.4a Create New Supplier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1.4 Supplier Master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1.4b Generate Supplier List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22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6000792" cy="30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Fill in compulsory fields:</a:t>
                      </a:r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Supplier Name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Credit Terms: </a:t>
                      </a: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Days and Amount (RM)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GL Code: 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Only applicable to Non-Trade Suppliers-assign GL Code here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Type: </a:t>
                      </a:r>
                      <a:r>
                        <a:rPr lang="en-US" sz="14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Personal/Corporate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43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124200" y="2667000"/>
            <a:ext cx="2209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19400" y="2667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616338" y="2958741"/>
            <a:ext cx="2375263" cy="470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6311537" y="29587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124200" y="4164874"/>
            <a:ext cx="3124200" cy="11691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2819400" y="4191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2" name="Chevron 21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1.4a Create New Supplier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1.4 Supplier Master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1.4b Generate Supplier List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6000760" cy="39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175" y="1981200"/>
            <a:ext cx="598862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Fill </a:t>
                      </a:r>
                      <a:r>
                        <a:rPr lang="en-US" sz="18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compulsory fields:</a:t>
                      </a:r>
                    </a:p>
                    <a:p>
                      <a:pPr algn="l"/>
                      <a:endParaRPr lang="en-US" sz="1800" b="1" u="sng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200" b="1" u="sng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2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Contact Person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200" b="1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200" b="1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[Create New Supplier Now] to submit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8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endParaRPr lang="en-US" sz="1200" b="1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en-US" sz="12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44</a:t>
            </a:fld>
            <a:endParaRPr lang="en-US" b="1"/>
          </a:p>
        </p:txBody>
      </p:sp>
      <p:sp>
        <p:nvSpPr>
          <p:cNvPr id="21" name="Chevron 20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1.4a Create New Supplier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1.4 Supplier Master</a:t>
            </a:r>
            <a:endParaRPr lang="en-US" sz="1400" b="1" dirty="0"/>
          </a:p>
        </p:txBody>
      </p:sp>
      <p:sp>
        <p:nvSpPr>
          <p:cNvPr id="23" name="Chevron 22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1.4b Generate Supplier List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1" y="5257805"/>
            <a:ext cx="990600" cy="2285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/>
          <p:cNvSpPr/>
          <p:nvPr/>
        </p:nvSpPr>
        <p:spPr>
          <a:xfrm>
            <a:off x="5334001" y="5257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1.4a</a:t>
                      </a:r>
                      <a:r>
                        <a:rPr lang="en-US" b="1" u="sng" baseline="0" dirty="0" smtClean="0"/>
                        <a:t> Generate Supplier List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To list out suppliers on system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[Supplier&gt; Maintenance&gt; Supplier Listing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45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7567748" y="3074127"/>
            <a:ext cx="1423852" cy="202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7262948" y="307412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Chevron 16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1.4a Create New Supplier</a:t>
            </a:r>
          </a:p>
        </p:txBody>
      </p:sp>
      <p:sp>
        <p:nvSpPr>
          <p:cNvPr id="18" name="Pentagon 17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1.4 Supplier Master</a:t>
            </a:r>
            <a:endParaRPr lang="en-US" sz="1400" b="1" dirty="0"/>
          </a:p>
        </p:txBody>
      </p:sp>
      <p:sp>
        <p:nvSpPr>
          <p:cNvPr id="19" name="Chevron 18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1.4b Generate Supplier List</a:t>
            </a:r>
          </a:p>
        </p:txBody>
      </p:sp>
      <p:pic>
        <p:nvPicPr>
          <p:cNvPr id="222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14554"/>
            <a:ext cx="607223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 l="2928" t="16667" r="19180" b="6250"/>
          <a:stretch>
            <a:fillRect/>
          </a:stretch>
        </p:blipFill>
        <p:spPr bwMode="auto">
          <a:xfrm>
            <a:off x="3048002" y="1905001"/>
            <a:ext cx="602597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 filters to search suppliers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Click [Generate Report Now]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Click [Edit] </a:t>
                      </a:r>
                      <a:r>
                        <a:rPr lang="en-US" b="0" u="none" baseline="0" dirty="0" smtClean="0"/>
                        <a:t>in blue to go to edit supplier page.</a:t>
                      </a:r>
                      <a:endParaRPr lang="en-US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46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148148" y="2196737"/>
            <a:ext cx="35814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95600" y="2209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114800" y="3339737"/>
            <a:ext cx="11430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/>
          <p:cNvSpPr/>
          <p:nvPr/>
        </p:nvSpPr>
        <p:spPr>
          <a:xfrm>
            <a:off x="3048000" y="3657600"/>
            <a:ext cx="60960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Rectangle 15"/>
          <p:cNvSpPr/>
          <p:nvPr/>
        </p:nvSpPr>
        <p:spPr>
          <a:xfrm>
            <a:off x="8786948" y="3886200"/>
            <a:ext cx="3048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2743200" y="3657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733800" y="3276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8458200" y="3886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3" name="Chevron 22"/>
          <p:cNvSpPr/>
          <p:nvPr/>
        </p:nvSpPr>
        <p:spPr>
          <a:xfrm>
            <a:off x="1752600" y="914400"/>
            <a:ext cx="17526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1.4a Create New Supplier</a:t>
            </a:r>
          </a:p>
        </p:txBody>
      </p:sp>
      <p:sp>
        <p:nvSpPr>
          <p:cNvPr id="24" name="Pentagon 23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1.4 Supplier Master</a:t>
            </a:r>
            <a:endParaRPr lang="en-US" sz="1400" b="1" dirty="0"/>
          </a:p>
        </p:txBody>
      </p:sp>
      <p:sp>
        <p:nvSpPr>
          <p:cNvPr id="25" name="Chevron 24"/>
          <p:cNvSpPr/>
          <p:nvPr/>
        </p:nvSpPr>
        <p:spPr>
          <a:xfrm>
            <a:off x="3352800" y="914400"/>
            <a:ext cx="17526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1.4b Generate Supplier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614297" y="824775"/>
            <a:ext cx="5915404" cy="5208453"/>
            <a:chOff x="1600198" y="1219200"/>
            <a:chExt cx="5915404" cy="5208453"/>
          </a:xfrm>
        </p:grpSpPr>
        <p:sp>
          <p:nvSpPr>
            <p:cNvPr id="10" name="Rounded Rectangle 9"/>
            <p:cNvSpPr/>
            <p:nvPr/>
          </p:nvSpPr>
          <p:spPr>
            <a:xfrm>
              <a:off x="1600200" y="1828800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dk1"/>
                  </a:solidFill>
                </a:rPr>
                <a:t>1.1 Organization Master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198" y="1219200"/>
              <a:ext cx="59154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1.0 Master Data Management</a:t>
              </a:r>
              <a:endParaRPr lang="en-US" sz="36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00200" y="240254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1.2 Customer Master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00200" y="4146177"/>
              <a:ext cx="5915402" cy="22814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b="1" dirty="0" smtClean="0"/>
                <a:t>1.5 User Master</a:t>
              </a:r>
            </a:p>
            <a:p>
              <a:r>
                <a:rPr lang="en-US" sz="2800" dirty="0" smtClean="0"/>
                <a:t>	</a:t>
              </a:r>
              <a:r>
                <a:rPr lang="en-US" dirty="0" smtClean="0"/>
                <a:t>1.5a Create New User </a:t>
              </a:r>
            </a:p>
            <a:p>
              <a:r>
                <a:rPr lang="en-US" dirty="0" smtClean="0"/>
                <a:t>	1.5b Create New Role</a:t>
              </a:r>
            </a:p>
            <a:p>
              <a:r>
                <a:rPr lang="en-US" dirty="0" smtClean="0"/>
                <a:t>	1.5c Edit Role</a:t>
              </a:r>
            </a:p>
            <a:p>
              <a:r>
                <a:rPr lang="en-US" dirty="0" smtClean="0"/>
                <a:t>	1.5d Generate User List</a:t>
              </a:r>
            </a:p>
            <a:p>
              <a:r>
                <a:rPr lang="en-US" dirty="0" smtClean="0"/>
                <a:t>	1.5e Configure Role Permissions</a:t>
              </a:r>
              <a:endParaRPr lang="en-US" sz="2400" dirty="0" smtClean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600200" y="2987489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1.3 Item Master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00200" y="3560110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1.4 Supplier Master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1.5a Create New User</a:t>
                      </a:r>
                      <a:endParaRPr lang="en-US" b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342900" indent="-342900" rtl="0">
                        <a:buAutoNum type="alphaUcPeriod"/>
                      </a:pP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kern="1200" baseline="0" dirty="0" smtClean="0">
                          <a:solidFill>
                            <a:srgbClr val="0000CC"/>
                          </a:solidFill>
                          <a:latin typeface="+mn-lt"/>
                        </a:rPr>
                        <a:t>Control Panel &gt;System Admin&gt; Manage User&gt;Add new user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]</a:t>
                      </a:r>
                    </a:p>
                    <a:p>
                      <a:pPr marL="34290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34290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48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778137" y="2375264"/>
            <a:ext cx="1066800" cy="215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497285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" name="Chevron 10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12" name="Pentagon 11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13" name="Chevron 12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16" name="Chevron 15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17" name="Chevron 16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18" name="Chevron 17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0"/>
            <a:ext cx="5972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2" y="1981200"/>
            <a:ext cx="58654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indent="-342900" rtl="0">
                        <a:buNone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Fill in compulsory fields:</a:t>
                      </a:r>
                    </a:p>
                    <a:p>
                      <a:pPr marL="0" indent="-34290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400" b="1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User Name: 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used for EMP log-in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Password: 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used for EMP log-in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First Name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Last Name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Role Name: 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to create in #1.5b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4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Default Branch: 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default store location</a:t>
                      </a:r>
                    </a:p>
                    <a:p>
                      <a:pPr marL="0" indent="-34290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400" b="1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rtl="0">
                        <a:buFont typeface="Arial" pitchFamily="34" charset="0"/>
                        <a:buNone/>
                      </a:pPr>
                      <a:endParaRPr lang="en-US" sz="1400" b="0" i="1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342900" indent="-342900" rtl="0">
                        <a:buFont typeface="Arial" pitchFamily="34" charset="0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Click [Add Now] to submit</a:t>
                      </a:r>
                    </a:p>
                    <a:p>
                      <a:pPr marL="34290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49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276600" y="2362200"/>
            <a:ext cx="41148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9718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800600" y="3796937"/>
            <a:ext cx="609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4495800" y="37969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6" name="Chevron 15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17" name="Pentagon 1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18" name="Chevron 17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19" name="Chevron 18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20" name="Chevron 19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21" name="Chevron 20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14298" y="1646935"/>
            <a:ext cx="5915404" cy="3564130"/>
            <a:chOff x="1614297" y="1640212"/>
            <a:chExt cx="5915404" cy="3564130"/>
          </a:xfrm>
        </p:grpSpPr>
        <p:sp>
          <p:nvSpPr>
            <p:cNvPr id="10" name="Rectangle 9"/>
            <p:cNvSpPr/>
            <p:nvPr/>
          </p:nvSpPr>
          <p:spPr>
            <a:xfrm>
              <a:off x="1614297" y="1640212"/>
              <a:ext cx="59154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1.0 Master Data Management</a:t>
              </a:r>
              <a:endParaRPr lang="en-US" sz="3600" b="1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614299" y="2326012"/>
              <a:ext cx="5915402" cy="2878330"/>
              <a:chOff x="1614299" y="2326012"/>
              <a:chExt cx="5915402" cy="287833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614299" y="2326012"/>
                <a:ext cx="5915402" cy="5788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1.1 Organization Master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614299" y="2899095"/>
                <a:ext cx="5915402" cy="5788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1.2 Customer Master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614299" y="3475735"/>
                <a:ext cx="5915402" cy="5788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1.3 Item Master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614299" y="4057320"/>
                <a:ext cx="5915402" cy="5788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1.4 Supplier Master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1614299" y="4625460"/>
                <a:ext cx="5915402" cy="57888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1.5 User Master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714488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1.5b</a:t>
                      </a:r>
                      <a:r>
                        <a:rPr lang="en-US" b="1" u="sng" baseline="0" dirty="0" smtClean="0"/>
                        <a:t> Create New Role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[Control Panel&gt;System Admin &gt;Manage User &gt;Role Maintenance]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50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778137" y="2653938"/>
            <a:ext cx="10668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497285" y="26408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5" name="Chevron 24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26" name="Pentagon 2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27" name="Chevron 26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28" name="Chevron 27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29" name="Chevron 28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30" name="Chevron 29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85992"/>
            <a:ext cx="59626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0" i="0" u="none" dirty="0" smtClean="0"/>
                        <a:t>Description</a:t>
                      </a:r>
                      <a:endParaRPr lang="en-US" b="0" i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i="0" u="none" dirty="0" smtClean="0"/>
                        <a:t>B. </a:t>
                      </a:r>
                      <a:r>
                        <a:rPr lang="en-US" b="0" i="0" u="none" dirty="0" smtClean="0"/>
                        <a:t>Role List</a:t>
                      </a:r>
                    </a:p>
                    <a:p>
                      <a:pPr algn="l"/>
                      <a:r>
                        <a:rPr lang="en-US" b="0" i="1" u="none" baseline="0" dirty="0" smtClean="0">
                          <a:solidFill>
                            <a:srgbClr val="0000CC"/>
                          </a:solidFill>
                        </a:rPr>
                        <a:t>Existing role permissions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i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51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87189" y="2895600"/>
            <a:ext cx="5943600" cy="281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19400" y="2895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Chevron 11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13" name="Pentagon 1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16" name="Chevron 15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17" name="Chevron 16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18" name="Chevron 17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19" name="Chevron 18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352541"/>
            <a:ext cx="6064450" cy="350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0" i="0" u="none" dirty="0" smtClean="0"/>
                        <a:t>Description</a:t>
                      </a:r>
                      <a:endParaRPr lang="en-US" b="0" i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i="0" u="none" dirty="0" smtClean="0"/>
                        <a:t>C. </a:t>
                      </a:r>
                      <a:r>
                        <a:rPr lang="en-US" b="0" i="0" u="none" dirty="0" smtClean="0"/>
                        <a:t>Click [Create] to add new role</a:t>
                      </a:r>
                      <a:endParaRPr lang="en-US" sz="1800" b="0" i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pop-up box, fill in details: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Role Name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  <a:p>
                      <a:endParaRPr lang="en-US" b="0" i="0" u="none" dirty="0" smtClean="0"/>
                    </a:p>
                    <a:p>
                      <a:r>
                        <a:rPr lang="en-US" b="1" i="0" u="none" dirty="0" smtClean="0"/>
                        <a:t>E. </a:t>
                      </a:r>
                      <a:r>
                        <a:rPr lang="en-US" b="0" i="0" u="none" dirty="0" smtClean="0"/>
                        <a:t>Click</a:t>
                      </a:r>
                      <a:r>
                        <a:rPr lang="en-US" b="0" i="0" u="none" baseline="0" dirty="0" smtClean="0"/>
                        <a:t> [Create] to submit</a:t>
                      </a:r>
                      <a:endParaRPr lang="en-US" b="0" i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52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124202" y="2590800"/>
            <a:ext cx="418011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3733800" y="3124200"/>
            <a:ext cx="5105400" cy="297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3505200" y="3124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162800" y="5715000"/>
            <a:ext cx="762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6858000" y="5715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18" name="Chevron 17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20" name="Chevron 19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21" name="Chevron 20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22" name="Chevron 21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23" name="Chevron 22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4952" y="2071678"/>
            <a:ext cx="6249048" cy="423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0" i="0" u="none" dirty="0" smtClean="0"/>
                        <a:t>Description</a:t>
                      </a:r>
                      <a:endParaRPr lang="en-US" b="0" i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1.5c</a:t>
                      </a:r>
                      <a:r>
                        <a:rPr lang="en-US" b="1" u="sng" baseline="0" dirty="0" smtClean="0"/>
                        <a:t> Edit Role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Make changes to details of existing roles</a:t>
                      </a:r>
                    </a:p>
                    <a:p>
                      <a:pPr algn="l"/>
                      <a:endParaRPr lang="en-US" b="0" u="none" baseline="0" dirty="0" smtClean="0"/>
                    </a:p>
                    <a:p>
                      <a:pPr marL="342900" indent="-342900" algn="l">
                        <a:buAutoNum type="alphaUcPeriod"/>
                      </a:pPr>
                      <a:r>
                        <a:rPr lang="en-US" b="0" u="none" baseline="0" dirty="0" smtClean="0"/>
                        <a:t>Highlight role to be edited</a:t>
                      </a:r>
                    </a:p>
                    <a:p>
                      <a:pPr marL="342900" indent="-342900" algn="l">
                        <a:buAutoNum type="alphaUcPeriod"/>
                      </a:pPr>
                      <a:endParaRPr lang="en-US" b="0" u="none" baseline="0" dirty="0" smtClean="0"/>
                    </a:p>
                    <a:p>
                      <a:pPr marL="342900" indent="-342900" algn="l">
                        <a:buAutoNum type="alphaUcPeriod"/>
                      </a:pPr>
                      <a:r>
                        <a:rPr lang="en-US" b="0" u="none" baseline="0" dirty="0" smtClean="0"/>
                        <a:t>Click [Edit]</a:t>
                      </a:r>
                    </a:p>
                    <a:p>
                      <a:pPr marL="342900" indent="-342900" algn="l">
                        <a:buAutoNum type="alphaUcPeriod"/>
                      </a:pPr>
                      <a:endParaRPr lang="en-US" b="0" u="none" baseline="0" dirty="0" smtClean="0"/>
                    </a:p>
                    <a:p>
                      <a:pPr marL="342900" indent="-342900" algn="l">
                        <a:buAutoNum type="alphaUcPeriod"/>
                      </a:pPr>
                      <a:r>
                        <a:rPr lang="en-US" b="0" u="none" baseline="0" dirty="0" smtClean="0"/>
                        <a:t>On pop-up box, update details</a:t>
                      </a:r>
                    </a:p>
                    <a:p>
                      <a:pPr marL="342900" indent="-342900" algn="l">
                        <a:buAutoNum type="alphaUcPeriod"/>
                      </a:pPr>
                      <a:endParaRPr lang="en-US" b="0" u="none" baseline="0" dirty="0" smtClean="0"/>
                    </a:p>
                    <a:p>
                      <a:pPr marL="342900" indent="-342900" algn="l">
                        <a:buAutoNum type="alphaUcPeriod"/>
                      </a:pPr>
                      <a:r>
                        <a:rPr lang="en-US" b="0" u="none" baseline="0" dirty="0" smtClean="0"/>
                        <a:t>Click [Edit] to submit 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53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505202" y="2362200"/>
            <a:ext cx="418011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143240" y="2357430"/>
            <a:ext cx="285760" cy="2333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6629400" y="5867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3286116" y="328612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2" name="Chevron 21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23" name="Pentagon 2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24" name="Chevron 23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25" name="Chevron 24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26" name="Chevron 25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27" name="Chevron 26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28802"/>
            <a:ext cx="621507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 l="10326" t="18750" r="25988" b="11458"/>
          <a:stretch>
            <a:fillRect/>
          </a:stretch>
        </p:blipFill>
        <p:spPr bwMode="auto">
          <a:xfrm>
            <a:off x="3048002" y="1981200"/>
            <a:ext cx="60601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1.5d</a:t>
                      </a:r>
                      <a:r>
                        <a:rPr lang="en-US" b="1" u="sng" baseline="0" dirty="0" smtClean="0"/>
                        <a:t> Generate User List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>
                        <a:latin typeface="+mj-lt"/>
                      </a:endParaRPr>
                    </a:p>
                    <a:p>
                      <a:pPr marL="342900" lvl="0" indent="-342900" rtl="0">
                        <a:buAutoNum type="alphaUcPeriod"/>
                      </a:pPr>
                      <a:r>
                        <a:rPr lang="en-US" baseline="0" dirty="0" smtClean="0">
                          <a:latin typeface="+mj-lt"/>
                        </a:rPr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  <a:latin typeface="+mj-lt"/>
                        </a:rPr>
                        <a:t> [</a:t>
                      </a:r>
                      <a:r>
                        <a:rPr lang="en-US" kern="1200" baseline="0" dirty="0" smtClean="0">
                          <a:solidFill>
                            <a:srgbClr val="0000CC"/>
                          </a:solidFill>
                          <a:latin typeface="+mj-lt"/>
                        </a:rPr>
                        <a:t>Control Panel &gt;System Admin&gt; Manage User&gt;User Listing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  <a:latin typeface="+mj-lt"/>
                        </a:rPr>
                        <a:t>]</a:t>
                      </a:r>
                    </a:p>
                    <a:p>
                      <a:pPr marL="342900" lvl="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lvl="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lvl="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34290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54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410200" y="2286000"/>
            <a:ext cx="1219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129348" y="227293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3" name="Chevron 12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17" name="Chevron 16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18" name="Chevron 17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19" name="Chevron 18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20" name="Chevron 19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4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B. </a:t>
                      </a:r>
                      <a:r>
                        <a:rPr lang="en-US" b="0" u="non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Use Default Branch and Role filter</a:t>
                      </a:r>
                    </a:p>
                    <a:p>
                      <a:pPr algn="l"/>
                      <a:endParaRPr lang="en-US" b="0" u="none" baseline="0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b="1" u="non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C. </a:t>
                      </a:r>
                      <a:r>
                        <a:rPr lang="en-US" b="0" u="non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Click [Generate Report Now]</a:t>
                      </a:r>
                    </a:p>
                    <a:p>
                      <a:pPr algn="l"/>
                      <a:endParaRPr lang="en-US" b="0" u="none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lvl="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lvl="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lvl="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34290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55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352800" y="2438400"/>
            <a:ext cx="4267200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048000" y="243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876800" y="5867400"/>
            <a:ext cx="1066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4572000" y="5867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6" name="Chevron 15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17" name="Pentagon 1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18" name="Chevron 17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19" name="Chevron 18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20" name="Chevron 19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21" name="Chevron 20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24" y="1993616"/>
            <a:ext cx="4876814" cy="429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D. </a:t>
                      </a:r>
                      <a:r>
                        <a:rPr lang="en-US" b="0" u="non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Results generated</a:t>
                      </a:r>
                    </a:p>
                    <a:p>
                      <a:pPr algn="l"/>
                      <a:endParaRPr lang="en-US" b="0" u="none" baseline="0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b="1" u="non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E. </a:t>
                      </a:r>
                      <a:r>
                        <a:rPr lang="en-US" b="0" u="non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Click [Edit] to manage user details.</a:t>
                      </a:r>
                      <a:endParaRPr lang="en-US" b="0" u="none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lvl="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lvl="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lvl="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marL="34290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342900" indent="-342900" rtl="0">
                        <a:buAutoNum type="alphaUcPeriod"/>
                      </a:pPr>
                      <a:endParaRPr lang="en-US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56</a:t>
            </a:fld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743200" y="2057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8382000" y="2362200"/>
            <a:ext cx="3429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Chevron 15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17" name="Pentagon 1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18" name="Chevron 17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19" name="Chevron 18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20" name="Chevron 19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21" name="Chevron 20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6143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l="805" t="17708" r="31259" b="23958"/>
          <a:stretch>
            <a:fillRect/>
          </a:stretch>
        </p:blipFill>
        <p:spPr bwMode="auto">
          <a:xfrm>
            <a:off x="3048001" y="1981200"/>
            <a:ext cx="59980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76446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0353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1.5e</a:t>
                      </a:r>
                      <a:r>
                        <a:rPr lang="en-US" b="1" u="sng" baseline="0" dirty="0" smtClean="0"/>
                        <a:t> Configure Role Permissions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Set user access to modules and functions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>
                        <a:latin typeface="+mj-lt"/>
                      </a:endParaRPr>
                    </a:p>
                    <a:p>
                      <a:pPr marL="342900" lvl="0" indent="-342900" rtl="0">
                        <a:buNone/>
                      </a:pPr>
                      <a:r>
                        <a:rPr lang="en-US" b="1" baseline="0" dirty="0" smtClean="0">
                          <a:latin typeface="+mj-lt"/>
                        </a:rPr>
                        <a:t>A. </a:t>
                      </a:r>
                      <a:r>
                        <a:rPr lang="en-US" baseline="0" dirty="0" smtClean="0">
                          <a:latin typeface="+mj-lt"/>
                        </a:rPr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  <a:latin typeface="+mj-lt"/>
                        </a:rPr>
                        <a:t> [</a:t>
                      </a:r>
                      <a:r>
                        <a:rPr lang="en-US" kern="1200" baseline="0" dirty="0" smtClean="0">
                          <a:solidFill>
                            <a:srgbClr val="0000CC"/>
                          </a:solidFill>
                          <a:latin typeface="+mj-lt"/>
                        </a:rPr>
                        <a:t>Control Panel</a:t>
                      </a:r>
                    </a:p>
                    <a:p>
                      <a:pPr marL="342900" lvl="0" indent="-342900" rtl="0">
                        <a:buNone/>
                      </a:pPr>
                      <a:r>
                        <a:rPr lang="en-US" kern="1200" baseline="0" dirty="0" smtClean="0">
                          <a:solidFill>
                            <a:srgbClr val="0000CC"/>
                          </a:solidFill>
                          <a:latin typeface="+mj-lt"/>
                        </a:rPr>
                        <a:t>&gt;System Admin&gt; Manage</a:t>
                      </a:r>
                    </a:p>
                    <a:p>
                      <a:pPr marL="342900" lvl="0" indent="-342900" rtl="0">
                        <a:buNone/>
                      </a:pPr>
                      <a:r>
                        <a:rPr lang="en-US" kern="1200" baseline="0" dirty="0" smtClean="0">
                          <a:solidFill>
                            <a:srgbClr val="0000CC"/>
                          </a:solidFill>
                          <a:latin typeface="+mj-lt"/>
                        </a:rPr>
                        <a:t>User&gt;Configure role</a:t>
                      </a:r>
                    </a:p>
                    <a:p>
                      <a:pPr marL="342900" lvl="0" indent="-342900" rtl="0">
                        <a:buNone/>
                      </a:pPr>
                      <a:r>
                        <a:rPr lang="en-US" kern="1200" baseline="0" dirty="0" smtClean="0">
                          <a:solidFill>
                            <a:srgbClr val="0000CC"/>
                          </a:solidFill>
                          <a:latin typeface="+mj-lt"/>
                        </a:rPr>
                        <a:t>permission]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562600" y="2603864"/>
            <a:ext cx="1219200" cy="215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281748" y="2590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Chevron 15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17" name="Pentagon 1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18" name="Chevron 17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19" name="Chevron 18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20" name="Chevron 19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21" name="Chevron 20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76446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0353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 </a:t>
                      </a:r>
                      <a:r>
                        <a:rPr lang="en-US" b="0" u="none" dirty="0" smtClean="0"/>
                        <a:t>Select</a:t>
                      </a:r>
                      <a:r>
                        <a:rPr lang="en-US" b="0" u="none" baseline="0" dirty="0" smtClean="0"/>
                        <a:t> role to be configured</a:t>
                      </a:r>
                      <a:endParaRPr lang="en-US" b="0" u="none" kern="1200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939937" y="2438400"/>
            <a:ext cx="1219200" cy="266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672148" y="242533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Chevron 11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13" name="Pentagon 12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16" name="Chevron 15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17" name="Chevron 16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18" name="Chevron 17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19" name="Chevron 18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5391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59974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76446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0353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C. </a:t>
                      </a:r>
                      <a:r>
                        <a:rPr lang="en-US" b="0" u="none" dirty="0" smtClean="0"/>
                        <a:t>Select Module</a:t>
                      </a:r>
                      <a:r>
                        <a:rPr lang="en-US" b="0" u="none" baseline="0" dirty="0" smtClean="0"/>
                        <a:t> to set permission</a:t>
                      </a:r>
                    </a:p>
                    <a:p>
                      <a:pPr algn="l"/>
                      <a:endParaRPr lang="en-US" b="0" u="none" kern="1200" baseline="0" dirty="0" smtClean="0">
                        <a:solidFill>
                          <a:srgbClr val="0000CC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j-lt"/>
                        </a:rPr>
                        <a:t>E.g. Procurement Module is selected</a:t>
                      </a:r>
                    </a:p>
                    <a:p>
                      <a:pPr algn="l"/>
                      <a:endParaRPr lang="en-US" b="0" u="none" kern="12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en-US" b="1" u="none" kern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D. </a:t>
                      </a:r>
                      <a:r>
                        <a:rPr lang="en-US" b="0" u="none" kern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General Permissions configures user of role access to selected modules and functions</a:t>
                      </a:r>
                    </a:p>
                    <a:p>
                      <a:pPr algn="l"/>
                      <a:endParaRPr lang="en-US" b="0" u="none" kern="12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en-US" b="1" u="none" kern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E. </a:t>
                      </a:r>
                      <a:r>
                        <a:rPr lang="en-US" b="0" u="none" kern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[TICK] to select access</a:t>
                      </a:r>
                    </a:p>
                    <a:p>
                      <a:pPr algn="l"/>
                      <a:endParaRPr lang="en-US" b="0" u="none" kern="12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/>
                      <a:r>
                        <a:rPr lang="en-US" b="1" u="none" kern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F. </a:t>
                      </a:r>
                      <a:r>
                        <a:rPr lang="en-US" b="0" u="none" kern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Click [Submit] to complete 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59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48000" y="2259874"/>
            <a:ext cx="59436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780211" y="224681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717074" y="2514600"/>
            <a:ext cx="4572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87337" y="2806337"/>
            <a:ext cx="9906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2919548" y="279327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222275" y="2590800"/>
            <a:ext cx="2769326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91000" y="2895600"/>
            <a:ext cx="1981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22274" y="3415937"/>
            <a:ext cx="1295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Oval 22"/>
          <p:cNvSpPr/>
          <p:nvPr/>
        </p:nvSpPr>
        <p:spPr>
          <a:xfrm>
            <a:off x="5967548" y="340287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6222274" y="3061064"/>
            <a:ext cx="546463" cy="215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/>
          <p:cNvSpPr/>
          <p:nvPr/>
        </p:nvSpPr>
        <p:spPr>
          <a:xfrm>
            <a:off x="5967548" y="3048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26" name="Chevron 25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27" name="Pentagon 2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28" name="Chevron 27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29" name="Chevron 28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30" name="Chevron 29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31" name="Chevron 30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607250" y="818154"/>
            <a:ext cx="5929501" cy="5221695"/>
            <a:chOff x="1600200" y="1219200"/>
            <a:chExt cx="5929501" cy="5221695"/>
          </a:xfrm>
        </p:grpSpPr>
        <p:sp>
          <p:nvSpPr>
            <p:cNvPr id="10" name="Rounded Rectangle 9"/>
            <p:cNvSpPr/>
            <p:nvPr/>
          </p:nvSpPr>
          <p:spPr>
            <a:xfrm>
              <a:off x="1614299" y="1828800"/>
              <a:ext cx="5915402" cy="22814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b="1" dirty="0" smtClean="0"/>
                <a:t>1.1 Organization Master</a:t>
              </a:r>
            </a:p>
            <a:p>
              <a:r>
                <a:rPr lang="en-US" sz="2800" dirty="0" smtClean="0"/>
                <a:t>	</a:t>
              </a:r>
              <a:r>
                <a:rPr lang="en-US" dirty="0" smtClean="0">
                  <a:latin typeface="+mj-lt"/>
                </a:rPr>
                <a:t>1.1a 	Create Company</a:t>
              </a:r>
            </a:p>
            <a:p>
              <a:r>
                <a:rPr lang="en-US" dirty="0" smtClean="0">
                  <a:latin typeface="+mj-lt"/>
                </a:rPr>
                <a:t>	1.1b  	Edit Company</a:t>
              </a:r>
            </a:p>
            <a:p>
              <a:r>
                <a:rPr lang="en-US" dirty="0" smtClean="0">
                  <a:latin typeface="+mj-lt"/>
                </a:rPr>
                <a:t>	1.1c  	Create Cash Book</a:t>
              </a:r>
            </a:p>
            <a:p>
              <a:r>
                <a:rPr lang="en-US" dirty="0" smtClean="0">
                  <a:latin typeface="+mj-lt"/>
                </a:rPr>
                <a:t>	1.1d 	Create Branch</a:t>
              </a:r>
              <a:br>
                <a:rPr lang="en-US" dirty="0" smtClean="0">
                  <a:latin typeface="+mj-lt"/>
                </a:rPr>
              </a:br>
              <a:r>
                <a:rPr lang="en-US" dirty="0" smtClean="0">
                  <a:latin typeface="+mj-lt"/>
                </a:rPr>
                <a:t>	1.1e  	Create Location</a:t>
              </a:r>
              <a:endParaRPr lang="en-US" sz="2800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14298" y="1219200"/>
              <a:ext cx="59154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1.0 Master Data Management</a:t>
              </a:r>
              <a:endParaRPr lang="en-US" sz="36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14299" y="412149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1.2 Customer Master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00200" y="4697183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1.3 Item Master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600200" y="5283789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1.4 Supplier Master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00200" y="5862013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1.5 User Master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76446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0353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G. </a:t>
                      </a:r>
                      <a:r>
                        <a:rPr lang="en-US" b="0" u="none" dirty="0" smtClean="0"/>
                        <a:t>Permission</a:t>
                      </a:r>
                      <a:r>
                        <a:rPr lang="en-US" b="0" u="none" baseline="0" dirty="0" smtClean="0"/>
                        <a:t> may also be set to specific branches</a:t>
                      </a:r>
                      <a:endParaRPr lang="en-US" b="0" u="none" kern="1200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60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48000" y="2819400"/>
            <a:ext cx="5943600" cy="167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743200" y="2819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1" name="Chevron 20"/>
          <p:cNvSpPr/>
          <p:nvPr/>
        </p:nvSpPr>
        <p:spPr>
          <a:xfrm>
            <a:off x="425196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1.5c Edit Role</a:t>
            </a:r>
          </a:p>
        </p:txBody>
      </p:sp>
      <p:sp>
        <p:nvSpPr>
          <p:cNvPr id="26" name="Pentagon 2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1.5 User Master</a:t>
            </a:r>
            <a:endParaRPr lang="en-US" sz="1400" b="1" dirty="0"/>
          </a:p>
        </p:txBody>
      </p:sp>
      <p:sp>
        <p:nvSpPr>
          <p:cNvPr id="27" name="Chevron 26"/>
          <p:cNvSpPr/>
          <p:nvPr/>
        </p:nvSpPr>
        <p:spPr>
          <a:xfrm>
            <a:off x="298704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1.5b Create New Role </a:t>
            </a:r>
          </a:p>
        </p:txBody>
      </p:sp>
      <p:sp>
        <p:nvSpPr>
          <p:cNvPr id="28" name="Chevron 27"/>
          <p:cNvSpPr/>
          <p:nvPr/>
        </p:nvSpPr>
        <p:spPr>
          <a:xfrm>
            <a:off x="172212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1.5a Create New User</a:t>
            </a:r>
          </a:p>
        </p:txBody>
      </p:sp>
      <p:sp>
        <p:nvSpPr>
          <p:cNvPr id="29" name="Chevron 28"/>
          <p:cNvSpPr/>
          <p:nvPr/>
        </p:nvSpPr>
        <p:spPr>
          <a:xfrm>
            <a:off x="5516880" y="914400"/>
            <a:ext cx="1447800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1.5d Generate User List</a:t>
            </a:r>
          </a:p>
        </p:txBody>
      </p:sp>
      <p:sp>
        <p:nvSpPr>
          <p:cNvPr id="30" name="Chevron 29"/>
          <p:cNvSpPr/>
          <p:nvPr/>
        </p:nvSpPr>
        <p:spPr>
          <a:xfrm>
            <a:off x="6781800" y="914400"/>
            <a:ext cx="1447800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1.5e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r>
              <a:rPr lang="en-US" sz="1100" dirty="0" smtClean="0">
                <a:solidFill>
                  <a:schemeClr val="tx1"/>
                </a:solidFill>
              </a:rPr>
              <a:t>. Role Permissions</a:t>
            </a:r>
          </a:p>
        </p:txBody>
      </p:sp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96" y="2000240"/>
            <a:ext cx="6143604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5" name="Picture 6" descr="http://www.serfigroup.com/images/sites/Samsung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0800" y="685800"/>
            <a:ext cx="2286000" cy="803614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614299" y="2925891"/>
            <a:ext cx="5915402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lt1"/>
                </a:solidFill>
              </a:rPr>
              <a:t>2.1 Create Sales Order	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8682" y="2196672"/>
            <a:ext cx="574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2.0 Sales Order Management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14299" y="3518554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2.2 Scan IMEI into Sales Order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4299" y="4111217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2.3 </a:t>
            </a:r>
            <a:r>
              <a:rPr lang="en-US" sz="2800" dirty="0">
                <a:solidFill>
                  <a:schemeClr val="bg1"/>
                </a:solidFill>
              </a:rPr>
              <a:t>Convert Sales Order to Invoice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14951" y="4697506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2.4 Sales Return by Invoice</a:t>
            </a:r>
          </a:p>
        </p:txBody>
      </p:sp>
    </p:spTree>
    <p:extLst>
      <p:ext uri="{BB962C8B-B14F-4D97-AF65-F5344CB8AC3E}">
        <p14:creationId xmlns:p14="http://schemas.microsoft.com/office/powerpoint/2010/main" xmlns="" val="58273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16667" r="47877" b="11458"/>
          <a:stretch>
            <a:fillRect/>
          </a:stretch>
        </p:blipFill>
        <p:spPr bwMode="auto">
          <a:xfrm>
            <a:off x="3048000" y="1981200"/>
            <a:ext cx="560235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2.1 Create Sales Order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Distribution &gt; Order Taking &gt; Create Sales Order]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62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6324600" y="2120539"/>
            <a:ext cx="1434737" cy="19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6019800" y="21205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2.1 Create Sales Order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6001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1564026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 </a:t>
                      </a:r>
                      <a:r>
                        <a:rPr lang="en-US" b="0" u="none" dirty="0" smtClean="0"/>
                        <a:t>Use drop</a:t>
                      </a:r>
                      <a:r>
                        <a:rPr lang="en-US" b="0" u="none" baseline="0" dirty="0" smtClean="0"/>
                        <a:t> down list to select sales branch and click  [Change]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1: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 in Customer code and click [Submit]</a:t>
                      </a:r>
                    </a:p>
                    <a:p>
                      <a:pPr algn="l"/>
                      <a:r>
                        <a:rPr lang="en-US" sz="1800" b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2: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[Customer] to search by Customer Name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[Account Details] to expand box below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Select [Ship to] address from drop down list </a:t>
                      </a:r>
                      <a:r>
                        <a:rPr lang="en-US" sz="18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Set as Branch in User </a:t>
                      </a:r>
                      <a:r>
                        <a:rPr lang="en-US" sz="1400" b="0" i="1" u="none" kern="1200" baseline="0" dirty="0" err="1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Guide#x</a:t>
                      </a:r>
                      <a:r>
                        <a:rPr lang="en-US" sz="1400" b="0" i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click [Submit]</a:t>
                      </a:r>
                      <a:endParaRPr lang="en-US" sz="1800" b="0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921" y="2057400"/>
            <a:ext cx="6133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63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89366" y="2656115"/>
            <a:ext cx="29718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40084" y="261692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089366" y="3150327"/>
            <a:ext cx="2902129" cy="202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2840084" y="3124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089366" y="3999412"/>
            <a:ext cx="1911529" cy="152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/>
          <p:cNvSpPr/>
          <p:nvPr/>
        </p:nvSpPr>
        <p:spPr>
          <a:xfrm>
            <a:off x="2840084" y="3962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3095896" y="4151811"/>
            <a:ext cx="3048000" cy="1486989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Rectangle 23"/>
          <p:cNvSpPr/>
          <p:nvPr/>
        </p:nvSpPr>
        <p:spPr>
          <a:xfrm>
            <a:off x="4553493" y="5157652"/>
            <a:ext cx="1222466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/>
          <p:cNvSpPr/>
          <p:nvPr/>
        </p:nvSpPr>
        <p:spPr>
          <a:xfrm>
            <a:off x="4248693" y="515765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6" name="Pentagon 2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2.1 Create Sales Order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5890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4407897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drop down list to select sales person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Reference: input customer PO number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]Submit]</a:t>
                      </a:r>
                      <a:endParaRPr lang="en-US" sz="1800" b="0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921" y="2057400"/>
            <a:ext cx="6133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64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6172200" y="3009900"/>
            <a:ext cx="15240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867400" y="2971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172200" y="3695700"/>
            <a:ext cx="914400" cy="164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6834052" y="4190148"/>
            <a:ext cx="624548" cy="198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Oval 28"/>
          <p:cNvSpPr/>
          <p:nvPr/>
        </p:nvSpPr>
        <p:spPr>
          <a:xfrm>
            <a:off x="6553200" y="417529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30" name="Pentagon 2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2.1 Create Sales Order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5853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417" y="1981200"/>
            <a:ext cx="5867400" cy="103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834556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input Request Delivery Date</a:t>
                      </a:r>
                    </a:p>
                    <a:p>
                      <a:pPr algn="l"/>
                      <a:endParaRPr lang="en-US" sz="1800" b="1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on [Delivery Details] tab </a:t>
                      </a:r>
                    </a:p>
                    <a:p>
                      <a:pPr algn="l"/>
                      <a:endParaRPr lang="en-US" sz="1800" b="1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 delivery date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[Save Delivery Details]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65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038600" y="2017122"/>
            <a:ext cx="914400" cy="268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733800" y="197902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2.1 Create Sales Order</a:t>
            </a:r>
            <a:endParaRPr lang="en-US" sz="1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417" y="3124201"/>
            <a:ext cx="5868000" cy="188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71800" y="3429000"/>
            <a:ext cx="1066800" cy="268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/>
          <p:cNvSpPr/>
          <p:nvPr/>
        </p:nvSpPr>
        <p:spPr>
          <a:xfrm>
            <a:off x="2667000" y="339090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465717" y="4740419"/>
            <a:ext cx="1078774" cy="275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Oval 15"/>
          <p:cNvSpPr/>
          <p:nvPr/>
        </p:nvSpPr>
        <p:spPr>
          <a:xfrm>
            <a:off x="5181600" y="4724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613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606392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 to [New Sales Order] Tab</a:t>
                      </a:r>
                    </a:p>
                    <a:p>
                      <a:pPr algn="l"/>
                      <a:endParaRPr lang="en-US" sz="1800" b="1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Input: </a:t>
                      </a:r>
                    </a:p>
                    <a:p>
                      <a:pPr algn="l"/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item code/description and click [Submit]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827" r="1121"/>
          <a:stretch>
            <a:fillRect/>
          </a:stretch>
        </p:blipFill>
        <p:spPr bwMode="auto">
          <a:xfrm>
            <a:off x="3048000" y="1981200"/>
            <a:ext cx="6007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66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124200" y="5105400"/>
            <a:ext cx="18288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819400" y="5067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</a:t>
            </a:r>
            <a:endParaRPr lang="en-US" b="1" dirty="0"/>
          </a:p>
        </p:txBody>
      </p:sp>
      <p:sp>
        <p:nvSpPr>
          <p:cNvPr id="19" name="Pentagon 1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2.1 Create Sales Order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8197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37113"/>
          <a:stretch>
            <a:fillRect/>
          </a:stretch>
        </p:blipFill>
        <p:spPr bwMode="auto">
          <a:xfrm>
            <a:off x="3021873" y="1981201"/>
            <a:ext cx="5960671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on the selected model code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67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429000" y="3085011"/>
            <a:ext cx="11430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124200" y="3048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</a:t>
            </a:r>
            <a:endParaRPr lang="en-US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b="51111"/>
          <a:stretch>
            <a:fillRect/>
          </a:stretch>
        </p:blipFill>
        <p:spPr bwMode="auto">
          <a:xfrm>
            <a:off x="3048000" y="4343400"/>
            <a:ext cx="596877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entagon 1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2.1 Create Sales Order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2895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the following: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Selling price 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[Submit]</a:t>
                      </a:r>
                      <a:endParaRPr lang="en-US" sz="1800" b="0" u="non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r="7692"/>
          <a:stretch>
            <a:fillRect/>
          </a:stretch>
        </p:blipFill>
        <p:spPr bwMode="auto">
          <a:xfrm>
            <a:off x="3048000" y="1981200"/>
            <a:ext cx="58562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68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48000" y="3163389"/>
            <a:ext cx="2133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743200" y="316338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K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558937" y="5245826"/>
            <a:ext cx="381000" cy="178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4254137" y="522078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</a:t>
            </a:r>
            <a:endParaRPr lang="en-US" b="1" dirty="0"/>
          </a:p>
        </p:txBody>
      </p:sp>
      <p:sp>
        <p:nvSpPr>
          <p:cNvPr id="21" name="Pentagon 20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2.1 Create Sales Order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6346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items selected will appear here on the Sales Order.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Grey</a:t>
                      </a:r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=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available stock balance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  <a:r>
                        <a:rPr lang="en-US" sz="18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= no stock from this branch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800" b="1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Pink</a:t>
                      </a:r>
                      <a:r>
                        <a:rPr lang="en-US" sz="18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= selling price below cost</a:t>
                      </a:r>
                    </a:p>
                    <a:p>
                      <a:pPr marL="342900" indent="-342900"/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M.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Click Create Sales Order to complete</a:t>
                      </a:r>
                    </a:p>
                    <a:p>
                      <a:pPr marL="342900" indent="-342900"/>
                      <a:endParaRPr lang="en-US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580" y="2209800"/>
            <a:ext cx="595122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69</a:t>
            </a:fld>
            <a:endParaRPr lang="en-US" b="1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438400" y="3733800"/>
            <a:ext cx="685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209800" y="32004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514600" y="42672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162800" y="2438400"/>
            <a:ext cx="838200" cy="1785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7" name="Oval 46"/>
          <p:cNvSpPr/>
          <p:nvPr/>
        </p:nvSpPr>
        <p:spPr>
          <a:xfrm>
            <a:off x="7086600" y="2209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48" name="Pentagon 47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2.1 Create Sales Order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3233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463603"/>
              </p:ext>
            </p:extLst>
          </p:nvPr>
        </p:nvGraphicFramePr>
        <p:xfrm>
          <a:off x="0" y="1714488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1.1a Create Company</a:t>
                      </a:r>
                    </a:p>
                    <a:p>
                      <a:pPr algn="l"/>
                      <a:r>
                        <a:rPr lang="en-US" b="0" dirty="0" smtClean="0"/>
                        <a:t>Set up of</a:t>
                      </a:r>
                      <a:r>
                        <a:rPr lang="en-US" b="0" baseline="0" dirty="0" smtClean="0"/>
                        <a:t> your company’s details on ERP System.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Control Panel &gt;Developer &gt; Organization Structure &gt; Company]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562600" y="2667000"/>
            <a:ext cx="1143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Chevron 11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1.1a Create Company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17" name="Chevron 16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1.1b Edit Company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19" name="Chevron 18"/>
          <p:cNvSpPr/>
          <p:nvPr/>
        </p:nvSpPr>
        <p:spPr>
          <a:xfrm>
            <a:off x="5979479" y="919843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7385076" y="917667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85992"/>
            <a:ext cx="5770574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6815231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Sales Order will pop-up for printing.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70</a:t>
            </a:fld>
            <a:endParaRPr lang="en-US" b="1"/>
          </a:p>
        </p:txBody>
      </p:sp>
      <p:sp>
        <p:nvSpPr>
          <p:cNvPr id="48" name="Pentagon 47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2.1 Create Sales Order</a:t>
            </a:r>
            <a:endParaRPr lang="en-US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591" y="1913710"/>
            <a:ext cx="3802009" cy="445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64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14299" y="2925891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</a:rPr>
              <a:t>2.1 Create Sales Order	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8682" y="2196672"/>
            <a:ext cx="574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2.0 Sales Order Management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14299" y="3518554"/>
            <a:ext cx="5915402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lt1"/>
                </a:solidFill>
              </a:rPr>
              <a:t>2.2 Scan IMEI into Sales Order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4299" y="4111217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2.3 </a:t>
            </a:r>
            <a:r>
              <a:rPr lang="en-US" sz="2800" dirty="0">
                <a:solidFill>
                  <a:schemeClr val="bg1"/>
                </a:solidFill>
              </a:rPr>
              <a:t>Convert Sales Order to Invoice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14951" y="4697506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2.4 Sales Return by Invoice</a:t>
            </a:r>
          </a:p>
        </p:txBody>
      </p:sp>
    </p:spTree>
    <p:extLst>
      <p:ext uri="{BB962C8B-B14F-4D97-AF65-F5344CB8AC3E}">
        <p14:creationId xmlns:p14="http://schemas.microsoft.com/office/powerpoint/2010/main" xmlns="" val="28522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2600555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2.2 Scan</a:t>
                      </a:r>
                      <a:r>
                        <a:rPr lang="en-US" b="1" u="sng" baseline="0" dirty="0" smtClean="0"/>
                        <a:t> in IMEI number into Sales Order</a:t>
                      </a:r>
                    </a:p>
                    <a:p>
                      <a:pPr algn="l"/>
                      <a:endParaRPr lang="en-US" sz="1800" b="1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To </a:t>
                      </a:r>
                      <a:r>
                        <a:rPr lang="en-US" sz="18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[Distribution&gt; Order Taking&gt; </a:t>
                      </a:r>
                      <a:r>
                        <a:rPr lang="en-US" sz="1800" b="0" u="none" kern="1200" baseline="0" dirty="0" err="1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Misc</a:t>
                      </a:r>
                      <a:r>
                        <a:rPr lang="en-US" sz="1800" b="0" u="none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 Listing]</a:t>
                      </a:r>
                    </a:p>
                    <a:p>
                      <a:pPr algn="l"/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72</a:t>
            </a:fld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2.2 Scan IMEI into Sales Order</a:t>
            </a:r>
            <a:endParaRPr lang="en-US" sz="1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9" t="10886" r="70733" b="34115"/>
          <a:stretch/>
        </p:blipFill>
        <p:spPr bwMode="auto">
          <a:xfrm>
            <a:off x="3048000" y="1905000"/>
            <a:ext cx="6019800" cy="35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629400" y="2971800"/>
            <a:ext cx="1434737" cy="19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/>
          <p:cNvSpPr/>
          <p:nvPr/>
        </p:nvSpPr>
        <p:spPr>
          <a:xfrm>
            <a:off x="6324600" y="297179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158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375930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on 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[General Sales Order Listing Detail]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73</a:t>
            </a:fld>
            <a:endParaRPr lang="en-US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009" y="1981200"/>
            <a:ext cx="613107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02009" y="2566850"/>
            <a:ext cx="1188991" cy="342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/>
          <p:cNvSpPr/>
          <p:nvPr/>
        </p:nvSpPr>
        <p:spPr>
          <a:xfrm>
            <a:off x="2697209" y="256685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" name="Pentagon 8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2.2 Scan IMEI into Sales Order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2492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6922463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 Filters to narrow down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Click 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[Get Listing]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74</a:t>
            </a:fld>
            <a:endParaRPr lang="en-US" b="1"/>
          </a:p>
        </p:txBody>
      </p:sp>
      <p:sp>
        <p:nvSpPr>
          <p:cNvPr id="7" name="Pentagon 6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2.2 Scan IMEI into Sales Order</a:t>
            </a:r>
            <a:endParaRPr lang="en-US" sz="1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60007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41074" y="4723309"/>
            <a:ext cx="655591" cy="27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3999411" y="472330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069769" y="2198915"/>
            <a:ext cx="5978981" cy="251460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xmlns="" val="22492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0305925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Click 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[Edit]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75</a:t>
            </a:fld>
            <a:endParaRPr lang="en-US" b="1"/>
          </a:p>
        </p:txBody>
      </p:sp>
      <p:sp>
        <p:nvSpPr>
          <p:cNvPr id="10" name="Pentagon 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2.2 Scan IMEI into Sales Order</a:t>
            </a:r>
            <a:endParaRPr lang="en-US" sz="1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9355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84863" y="3287485"/>
            <a:ext cx="32779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/>
          <p:cNvSpPr/>
          <p:nvPr/>
        </p:nvSpPr>
        <p:spPr>
          <a:xfrm>
            <a:off x="2743200" y="328748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158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261638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[Edit]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76</a:t>
            </a:fld>
            <a:endParaRPr lang="en-US" b="1"/>
          </a:p>
        </p:txBody>
      </p:sp>
      <p:sp>
        <p:nvSpPr>
          <p:cNvPr id="10" name="Pentagon 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2.2 Scan IMEI into Sales Order</a:t>
            </a:r>
            <a:endParaRPr lang="en-US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2294" y="2057400"/>
            <a:ext cx="586089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458200" y="5004163"/>
            <a:ext cx="327795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/>
          <p:cNvSpPr/>
          <p:nvPr/>
        </p:nvSpPr>
        <p:spPr>
          <a:xfrm>
            <a:off x="8216537" y="50041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908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987" y="1981201"/>
            <a:ext cx="59930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0361377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[Save Sales Order]</a:t>
                      </a: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77</a:t>
            </a:fld>
            <a:endParaRPr lang="en-US" b="1"/>
          </a:p>
        </p:txBody>
      </p:sp>
      <p:sp>
        <p:nvSpPr>
          <p:cNvPr id="10" name="Pentagon 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2.2 Scan IMEI into Sales Order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8073788" y="4428309"/>
            <a:ext cx="997436" cy="228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/>
          <p:cNvSpPr/>
          <p:nvPr/>
        </p:nvSpPr>
        <p:spPr>
          <a:xfrm>
            <a:off x="7832125" y="442831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700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987" y="1981200"/>
            <a:ext cx="59590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9749322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Scan in IMEI numbers and click [Add]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[Save Changes]</a:t>
                      </a: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78</a:t>
            </a:fld>
            <a:endParaRPr lang="en-US" b="1"/>
          </a:p>
        </p:txBody>
      </p:sp>
      <p:sp>
        <p:nvSpPr>
          <p:cNvPr id="10" name="Pentagon 9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2.2 Scan IMEI into Sales Order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3038987" y="4571999"/>
            <a:ext cx="997436" cy="496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/>
          <p:cNvSpPr/>
          <p:nvPr/>
        </p:nvSpPr>
        <p:spPr>
          <a:xfrm>
            <a:off x="2797324" y="4572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410200" y="5466806"/>
            <a:ext cx="762000" cy="306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Oval 11"/>
          <p:cNvSpPr/>
          <p:nvPr/>
        </p:nvSpPr>
        <p:spPr>
          <a:xfrm>
            <a:off x="5168537" y="5466806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581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14299" y="2925891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</a:rPr>
              <a:t>2.1 Create Sales Order	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8682" y="2196672"/>
            <a:ext cx="574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2.0 Sales Order Management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14299" y="3518554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2.2 Scan IMEI into Sales Order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4299" y="4111217"/>
            <a:ext cx="5915402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lt1"/>
                </a:solidFill>
              </a:rPr>
              <a:t>2.3 Convert Sales Order to Invoice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14951" y="4697506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2.4 Sales Return by Invoice</a:t>
            </a:r>
          </a:p>
        </p:txBody>
      </p:sp>
    </p:spTree>
    <p:extLst>
      <p:ext uri="{BB962C8B-B14F-4D97-AF65-F5344CB8AC3E}">
        <p14:creationId xmlns:p14="http://schemas.microsoft.com/office/powerpoint/2010/main" xmlns="" val="38143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9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42196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B.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Input the following details: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1400" b="1" u="sng" baseline="0" dirty="0" smtClean="0">
                          <a:solidFill>
                            <a:srgbClr val="0000CC"/>
                          </a:solidFill>
                        </a:rPr>
                        <a:t>Examples: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 Company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 Code</a:t>
                      </a: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:  ABC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 Company Name</a:t>
                      </a: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: ABC SDN BHD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Description:</a:t>
                      </a:r>
                      <a:endParaRPr lang="en-US" sz="1400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Full Name: </a:t>
                      </a:r>
                      <a:endParaRPr lang="en-US" sz="1400" baseline="0" dirty="0" smtClean="0">
                        <a:solidFill>
                          <a:srgbClr val="0000CC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UEN</a:t>
                      </a: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:  </a:t>
                      </a:r>
                      <a:r>
                        <a:rPr lang="en-US" sz="1400" i="1" baseline="0" dirty="0" smtClean="0">
                          <a:solidFill>
                            <a:srgbClr val="0000CC"/>
                          </a:solidFill>
                        </a:rPr>
                        <a:t>[Not used for Malaysia]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</a:rPr>
                        <a:t>Tax </a:t>
                      </a:r>
                      <a:r>
                        <a:rPr lang="en-US" sz="1400" b="1" baseline="0" dirty="0" err="1" smtClean="0">
                          <a:solidFill>
                            <a:srgbClr val="0000CC"/>
                          </a:solidFill>
                        </a:rPr>
                        <a:t>Reg.Number</a:t>
                      </a: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: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b="1" dirty="0" smtClean="0"/>
                        <a:t>C.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aseline="0" dirty="0" smtClean="0"/>
                        <a:t>Click [Add Now]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9" name="Chevron 18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1.1a Create Company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21" name="Chevron 20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1.1b Edit Company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23" name="Chevron 22"/>
          <p:cNvSpPr/>
          <p:nvPr/>
        </p:nvSpPr>
        <p:spPr>
          <a:xfrm>
            <a:off x="5979479" y="919843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385076" y="917667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14554"/>
            <a:ext cx="60674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184291"/>
              </p:ext>
            </p:extLst>
          </p:nvPr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2.3</a:t>
                      </a:r>
                      <a:r>
                        <a:rPr lang="en-US" b="1" u="sng" baseline="0" dirty="0" smtClean="0"/>
                        <a:t> </a:t>
                      </a:r>
                      <a:r>
                        <a:rPr lang="en-US" b="1" u="sng" dirty="0" smtClean="0"/>
                        <a:t>Convert</a:t>
                      </a:r>
                      <a:r>
                        <a:rPr lang="en-US" b="1" u="sng" baseline="0" dirty="0" smtClean="0"/>
                        <a:t> Sales Order to Invoice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Trading&gt;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Sales&gt;Create Invoice]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80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343401" y="2743202"/>
            <a:ext cx="1434737" cy="19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038601" y="2743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2.3 Convert SO to Invoice</a:t>
            </a:r>
            <a:endParaRPr lang="en-US" sz="1400" b="1" dirty="0"/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1928802"/>
            <a:ext cx="59912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623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874" y="1931127"/>
            <a:ext cx="609409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B. </a:t>
                      </a:r>
                      <a:r>
                        <a:rPr lang="en-US" b="0" u="none" dirty="0" smtClean="0"/>
                        <a:t>Select</a:t>
                      </a:r>
                      <a:r>
                        <a:rPr lang="en-US" b="0" u="none" baseline="0" dirty="0" smtClean="0"/>
                        <a:t> Branch and click [Change]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Sales Order # and click [Submit]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81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047999" y="2146663"/>
            <a:ext cx="3048000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2743200" y="2146663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715000" y="4955179"/>
            <a:ext cx="2057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5410201" y="495517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8" name="Pentagon 17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2.3 Convert SO to Invoice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8150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01"/>
          <a:stretch/>
        </p:blipFill>
        <p:spPr bwMode="auto">
          <a:xfrm>
            <a:off x="3028449" y="2026948"/>
            <a:ext cx="6019074" cy="155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6532874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D. </a:t>
                      </a:r>
                      <a:r>
                        <a:rPr lang="en-US" b="0" u="none" dirty="0" smtClean="0"/>
                        <a:t>Click [Create</a:t>
                      </a:r>
                      <a:r>
                        <a:rPr lang="en-US" b="0" u="none" baseline="0" dirty="0" smtClean="0"/>
                        <a:t> Invoice]</a:t>
                      </a:r>
                      <a:r>
                        <a:rPr lang="en-US" sz="14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82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6897189" y="1980168"/>
            <a:ext cx="759822" cy="279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6626135" y="200572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4" name="Pentagon 23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2.3 Convert SO to Invoice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7336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233552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sz="18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Invoice will pop-up for printing</a:t>
                      </a:r>
                      <a:endParaRPr lang="en-US" sz="14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83</a:t>
            </a:fld>
            <a:endParaRPr lang="en-US" b="1"/>
          </a:p>
        </p:txBody>
      </p:sp>
      <p:sp>
        <p:nvSpPr>
          <p:cNvPr id="24" name="Pentagon 23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2.3 Convert SO to Invoice</a:t>
            </a:r>
            <a:endParaRPr lang="en-US" sz="14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126" y="1968137"/>
            <a:ext cx="595751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47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983938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E. Click [Print as DO] for Delivery Order Print-out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84</a:t>
            </a:fld>
            <a:endParaRPr lang="en-US" b="1"/>
          </a:p>
        </p:txBody>
      </p:sp>
      <p:sp>
        <p:nvSpPr>
          <p:cNvPr id="24" name="Pentagon 23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2.3 Convert SO to Invoice</a:t>
            </a:r>
            <a:endParaRPr lang="en-US" sz="14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981200"/>
            <a:ext cx="5934075" cy="198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623854" y="3682694"/>
            <a:ext cx="759822" cy="279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3352800" y="370824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282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14299" y="2925891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</a:rPr>
              <a:t>2.1 Create Sales Order	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8682" y="2196672"/>
            <a:ext cx="574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2.0 Sales Order Management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614299" y="3518554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</a:rPr>
              <a:t>2.2 Scan IMEI into Sales Order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4299" y="4111217"/>
            <a:ext cx="5915402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2.3 </a:t>
            </a:r>
            <a:r>
              <a:rPr lang="en-US" sz="2800" dirty="0">
                <a:solidFill>
                  <a:schemeClr val="bg1"/>
                </a:solidFill>
              </a:rPr>
              <a:t>Convert Sales Order to Invoice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14951" y="4697506"/>
            <a:ext cx="5915402" cy="57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lt1"/>
                </a:solidFill>
              </a:rPr>
              <a:t>2.4 Sales Return by Invoice</a:t>
            </a:r>
          </a:p>
        </p:txBody>
      </p:sp>
    </p:spTree>
    <p:extLst>
      <p:ext uri="{BB962C8B-B14F-4D97-AF65-F5344CB8AC3E}">
        <p14:creationId xmlns:p14="http://schemas.microsoft.com/office/powerpoint/2010/main" xmlns="" val="38143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15625" r="49560" b="29167"/>
          <a:stretch>
            <a:fillRect/>
          </a:stretch>
        </p:blipFill>
        <p:spPr bwMode="auto">
          <a:xfrm>
            <a:off x="3048000" y="1981200"/>
            <a:ext cx="59436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1547036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2.4  Convert</a:t>
                      </a:r>
                      <a:r>
                        <a:rPr lang="en-US" b="1" u="sng" baseline="0" dirty="0" smtClean="0"/>
                        <a:t> Sales Order to Invoice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Trading &gt; Sales &gt;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Sales Return by Invoice]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86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609012" y="3352800"/>
            <a:ext cx="1434737" cy="19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304212" y="3352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2.4 Sales Return by Invoice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42554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32" y="1556398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Select branch from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 drop down list and click [Change]</a:t>
                      </a:r>
                    </a:p>
                    <a:p>
                      <a:pPr algn="l"/>
                      <a:endParaRPr lang="en-US" sz="1800" b="1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 Invoice number and click [Submit]’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Input remarks for sales return.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[Set Details] to save remarks.</a:t>
                      </a:r>
                    </a:p>
                    <a:p>
                      <a:pPr algn="l"/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87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4800600" y="2362200"/>
            <a:ext cx="4114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508863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2.4 Sales Return by Invoice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4800600" y="2590800"/>
            <a:ext cx="1510938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Oval 17"/>
          <p:cNvSpPr/>
          <p:nvPr/>
        </p:nvSpPr>
        <p:spPr>
          <a:xfrm>
            <a:off x="4508863" y="2590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800600" y="5257800"/>
            <a:ext cx="3581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Oval 19"/>
          <p:cNvSpPr/>
          <p:nvPr/>
        </p:nvSpPr>
        <p:spPr>
          <a:xfrm>
            <a:off x="4508863" y="5257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4800600" y="6096000"/>
            <a:ext cx="901338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Oval 21"/>
          <p:cNvSpPr/>
          <p:nvPr/>
        </p:nvSpPr>
        <p:spPr>
          <a:xfrm>
            <a:off x="4508863" y="6096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600079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27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1944188"/>
            <a:ext cx="5983736" cy="399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1: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[Click here to return all goods]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Individually tick serial numbers that are to be returned.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H.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Click [Submit]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NB: Credit</a:t>
                      </a:r>
                      <a:r>
                        <a:rPr lang="en-US" sz="1400" baseline="0" dirty="0" smtClean="0">
                          <a:solidFill>
                            <a:srgbClr val="0000CC"/>
                          </a:solidFill>
                        </a:rPr>
                        <a:t> memo is automatically created and posted to AR account for contra on same/next invoice.</a:t>
                      </a:r>
                      <a:endParaRPr lang="en-MY" dirty="0" smtClean="0">
                        <a:solidFill>
                          <a:srgbClr val="0000CC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2.0 Sales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88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6172200" y="1905000"/>
            <a:ext cx="1447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893526" y="19681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2.4 Sales Return by Invoice</a:t>
            </a:r>
            <a:endParaRPr lang="en-US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7162800" y="2743200"/>
            <a:ext cx="3048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/>
          <p:cNvSpPr/>
          <p:nvPr/>
        </p:nvSpPr>
        <p:spPr>
          <a:xfrm>
            <a:off x="6884126" y="280633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7467600" y="571500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/>
          <p:cNvSpPr/>
          <p:nvPr/>
        </p:nvSpPr>
        <p:spPr>
          <a:xfrm>
            <a:off x="7162800" y="5715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599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89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18033" y="1976711"/>
            <a:ext cx="6507935" cy="2904578"/>
            <a:chOff x="1318034" y="2216011"/>
            <a:chExt cx="6507935" cy="2904578"/>
          </a:xfrm>
        </p:grpSpPr>
        <p:sp>
          <p:nvSpPr>
            <p:cNvPr id="10" name="Rectangle 9"/>
            <p:cNvSpPr/>
            <p:nvPr/>
          </p:nvSpPr>
          <p:spPr>
            <a:xfrm>
              <a:off x="1318034" y="2216011"/>
              <a:ext cx="65079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3.0 Purchase Order Management</a:t>
              </a:r>
              <a:endParaRPr lang="en-US" sz="36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14299" y="290181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3.1 Create Purchase Order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14299" y="3483396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3.2 Goods Receive Note by PO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14299" y="4064981"/>
              <a:ext cx="5915402" cy="10556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3.3 Purchase Return by Goods Receive Note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040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69562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D. </a:t>
                      </a:r>
                      <a:r>
                        <a:rPr lang="en-US" b="0" dirty="0" smtClean="0"/>
                        <a:t>Once</a:t>
                      </a:r>
                      <a:r>
                        <a:rPr lang="en-US" b="0" baseline="0" dirty="0" smtClean="0"/>
                        <a:t> company has been successfully created, it will appear here. </a:t>
                      </a:r>
                      <a:endParaRPr lang="en-US" sz="18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9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76600" y="4572000"/>
            <a:ext cx="56388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1.0 Master Data Management</a:t>
            </a:r>
            <a:endParaRPr lang="en-US" sz="2000" b="1" dirty="0"/>
          </a:p>
        </p:txBody>
      </p:sp>
      <p:sp>
        <p:nvSpPr>
          <p:cNvPr id="13" name="Chevron 12"/>
          <p:cNvSpPr/>
          <p:nvPr/>
        </p:nvSpPr>
        <p:spPr>
          <a:xfrm>
            <a:off x="1762689" y="914400"/>
            <a:ext cx="1547909" cy="533400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1.1a Create Company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2400" y="915489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1.1 Organization Master</a:t>
            </a:r>
            <a:endParaRPr lang="en-US" sz="1400" b="1" dirty="0"/>
          </a:p>
        </p:txBody>
      </p:sp>
      <p:sp>
        <p:nvSpPr>
          <p:cNvPr id="17" name="Chevron 16"/>
          <p:cNvSpPr/>
          <p:nvPr/>
        </p:nvSpPr>
        <p:spPr>
          <a:xfrm>
            <a:off x="3168286" y="916578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1.1b Edit Company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573882" y="918756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1.1c Create Cash Book</a:t>
            </a:r>
          </a:p>
        </p:txBody>
      </p:sp>
      <p:sp>
        <p:nvSpPr>
          <p:cNvPr id="19" name="Chevron 18"/>
          <p:cNvSpPr/>
          <p:nvPr/>
        </p:nvSpPr>
        <p:spPr>
          <a:xfrm>
            <a:off x="5979479" y="919843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1.1d Create Branch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7385076" y="917667"/>
            <a:ext cx="1547909" cy="5334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1.1e Create Location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60483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90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18033" y="1976711"/>
            <a:ext cx="6507935" cy="2904578"/>
            <a:chOff x="1318034" y="2216011"/>
            <a:chExt cx="6507935" cy="2904578"/>
          </a:xfrm>
        </p:grpSpPr>
        <p:sp>
          <p:nvSpPr>
            <p:cNvPr id="10" name="Rectangle 9"/>
            <p:cNvSpPr/>
            <p:nvPr/>
          </p:nvSpPr>
          <p:spPr>
            <a:xfrm>
              <a:off x="1318034" y="2216011"/>
              <a:ext cx="65079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3.0 Purchase Order Management</a:t>
              </a:r>
              <a:endParaRPr lang="en-US" sz="36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14301" y="2901811"/>
              <a:ext cx="5915402" cy="5788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lt1"/>
                  </a:solidFill>
                </a:rPr>
                <a:t>3.1 Create Purchase Order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14301" y="3483396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3.2 Goods Receive Note by PO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14301" y="406498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2800" dirty="0" smtClean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14301" y="4064981"/>
              <a:ext cx="5915402" cy="10556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3.3 Purchase Return by Goods Receive Note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892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4305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3.1 Create Purchase Order</a:t>
                      </a:r>
                    </a:p>
                    <a:p>
                      <a:pPr algn="l"/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 </a:t>
                      </a:r>
                      <a:r>
                        <a:rPr lang="en-US" baseline="0" dirty="0" smtClean="0"/>
                        <a:t>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Procurement&gt;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Transactions&gt; New Purchase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Order]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91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6032863" y="2945676"/>
            <a:ext cx="1434737" cy="19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728064" y="29456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3.1 Create Purchase Order</a:t>
            </a:r>
            <a:endParaRPr lang="en-US" sz="1400" b="1" dirty="0"/>
          </a:p>
        </p:txBody>
      </p:sp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05043"/>
            <a:ext cx="59912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24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48496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Select branch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 from drop down list. Click [Set Branch]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Input Supplier code/name and click [Submit]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Input item code/name and click [Submit]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92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3429000" y="2259874"/>
            <a:ext cx="2819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3.1 Create Purchase Order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3429000" y="2412274"/>
            <a:ext cx="28194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" name="Rectangle 17"/>
          <p:cNvSpPr/>
          <p:nvPr/>
        </p:nvSpPr>
        <p:spPr>
          <a:xfrm>
            <a:off x="5334000" y="4813665"/>
            <a:ext cx="1524000" cy="139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5029200" y="4800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43118"/>
            <a:ext cx="5937264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354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4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E. </a:t>
                      </a:r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Input the following: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Quantity</a:t>
                      </a:r>
                    </a:p>
                    <a:p>
                      <a:pPr lvl="1" algn="l">
                        <a:buFont typeface="Arial" pitchFamily="34" charset="0"/>
                        <a:buChar char="•"/>
                      </a:pP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Purchase Price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en-US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[Save Changes] to submit</a:t>
                      </a: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93</a:t>
            </a:fld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3.1 Create Purchase Order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3137263" y="3631474"/>
            <a:ext cx="2057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Rectangle 19"/>
          <p:cNvSpPr/>
          <p:nvPr/>
        </p:nvSpPr>
        <p:spPr>
          <a:xfrm>
            <a:off x="6248400" y="5410200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/>
          <p:cNvSpPr/>
          <p:nvPr/>
        </p:nvSpPr>
        <p:spPr>
          <a:xfrm>
            <a:off x="5930537" y="539931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2471" y="1928802"/>
            <a:ext cx="5980123" cy="433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51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G. </a:t>
                      </a:r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Click [Confirm and Save] to submit Purchase Order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2"/>
            <a:ext cx="6035040" cy="17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94</a:t>
            </a:fld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3.1 Create Purchase Order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8229600" y="1905000"/>
            <a:ext cx="914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8077200" y="1905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684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8629389"/>
              </p:ext>
            </p:extLst>
          </p:nvPr>
        </p:nvGraphicFramePr>
        <p:xfrm>
          <a:off x="0" y="1524000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Description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Screenshot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Purchase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 Order will pop up for printing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95</a:t>
            </a:fld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3.1 Create Purchase Order</a:t>
            </a:r>
            <a:endParaRPr lang="en-US" sz="1400" b="1" dirty="0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3" y="1928802"/>
            <a:ext cx="6143637" cy="448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139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8F3D-A0E0-4E50-B8CF-C6E9D4E230FC}" type="slidenum">
              <a:rPr lang="en-US" smtClean="0"/>
              <a:pPr/>
              <a:t>96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18033" y="1976711"/>
            <a:ext cx="6507935" cy="2904578"/>
            <a:chOff x="1318034" y="2216011"/>
            <a:chExt cx="6507935" cy="2904578"/>
          </a:xfrm>
        </p:grpSpPr>
        <p:sp>
          <p:nvSpPr>
            <p:cNvPr id="10" name="Rectangle 9"/>
            <p:cNvSpPr/>
            <p:nvPr/>
          </p:nvSpPr>
          <p:spPr>
            <a:xfrm>
              <a:off x="1318034" y="2216011"/>
              <a:ext cx="65079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3.0 Purchase Order Management</a:t>
              </a:r>
              <a:endParaRPr lang="en-US" sz="36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14299" y="290181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dk1"/>
                  </a:solidFill>
                </a:rPr>
                <a:t>3.1 Create Purchase Order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614299" y="3483396"/>
              <a:ext cx="5915402" cy="57888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lt1"/>
                  </a:solidFill>
                </a:rPr>
                <a:t>3.2 Goods Receive Note by PO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14299" y="4064981"/>
              <a:ext cx="5915402" cy="57888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2800" dirty="0" smtClean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14299" y="4064981"/>
              <a:ext cx="5915402" cy="10556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/>
                <a:t>3.3 Purchase Return by Goods Receive Note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426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71612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18148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3.2 Goods Receive Note</a:t>
                      </a:r>
                      <a:r>
                        <a:rPr lang="en-US" b="1" u="sng" baseline="0" dirty="0" smtClean="0"/>
                        <a:t> (GRN) by Purchase Order (PO)</a:t>
                      </a:r>
                    </a:p>
                    <a:p>
                      <a:pPr algn="l"/>
                      <a:r>
                        <a:rPr lang="en-US" b="0" u="none" baseline="0" dirty="0" smtClean="0"/>
                        <a:t>Stock in by PO</a:t>
                      </a:r>
                      <a:endParaRPr lang="en-US" b="0" u="none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A.</a:t>
                      </a:r>
                      <a:r>
                        <a:rPr lang="en-US" baseline="0" dirty="0" smtClean="0"/>
                        <a:t> Go to</a:t>
                      </a:r>
                      <a:r>
                        <a:rPr lang="en-US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Procurement&gt;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Transactions &gt;Create GRN by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Purchase Order]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97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562599" y="3161213"/>
            <a:ext cx="1517470" cy="313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5257800" y="316121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3.2 GRN by PO</a:t>
            </a:r>
            <a:endParaRPr lang="en-US" sz="1400" b="1" dirty="0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928802"/>
            <a:ext cx="59912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238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00174"/>
          <a:ext cx="9144000" cy="487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507238">
                <a:tc>
                  <a:txBody>
                    <a:bodyPr/>
                    <a:lstStyle/>
                    <a:p>
                      <a:pPr algn="l"/>
                      <a:r>
                        <a:rPr lang="en-US" b="1" u="sng" dirty="0" smtClean="0"/>
                        <a:t>Option</a:t>
                      </a:r>
                      <a:r>
                        <a:rPr lang="en-US" b="1" u="sng" baseline="0" dirty="0" smtClean="0"/>
                        <a:t> 1</a:t>
                      </a:r>
                    </a:p>
                    <a:p>
                      <a:pPr algn="l"/>
                      <a:r>
                        <a:rPr lang="en-US" b="1" u="none" baseline="0" dirty="0" smtClean="0"/>
                        <a:t>B</a:t>
                      </a:r>
                      <a:r>
                        <a:rPr lang="en-US" b="1" u="none" baseline="0" dirty="0" smtClean="0"/>
                        <a:t>. </a:t>
                      </a:r>
                      <a:r>
                        <a:rPr lang="en-US" b="0" u="none" baseline="0" dirty="0" smtClean="0"/>
                        <a:t>Click [PO Number] in blue to search for PO</a:t>
                      </a:r>
                      <a:endParaRPr lang="en-US" b="0" u="none" baseline="0" dirty="0" smtClean="0"/>
                    </a:p>
                    <a:p>
                      <a:pPr algn="l"/>
                      <a:endParaRPr lang="en-US" b="1" u="none" baseline="0" dirty="0" smtClean="0"/>
                    </a:p>
                    <a:p>
                      <a:pPr algn="l"/>
                      <a:r>
                        <a:rPr lang="en-US" b="1" u="sng" baseline="0" dirty="0" smtClean="0"/>
                        <a:t>Option 2:</a:t>
                      </a:r>
                    </a:p>
                    <a:p>
                      <a:pPr algn="l"/>
                      <a:r>
                        <a:rPr lang="en-US" b="1" u="none" dirty="0" smtClean="0"/>
                        <a:t>C.</a:t>
                      </a:r>
                      <a:r>
                        <a:rPr lang="en-US" b="1" u="none" baseline="0" dirty="0" smtClean="0"/>
                        <a:t> </a:t>
                      </a:r>
                      <a:r>
                        <a:rPr lang="en-US" b="0" u="none" dirty="0" smtClean="0"/>
                        <a:t>Key in PO Number,</a:t>
                      </a:r>
                      <a:endParaRPr lang="en-US" sz="1800" b="0" u="none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Click [Submit]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eriod"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98</a:t>
            </a:fld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5170716" y="2640874"/>
            <a:ext cx="925285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Oval 8"/>
          <p:cNvSpPr/>
          <p:nvPr/>
        </p:nvSpPr>
        <p:spPr>
          <a:xfrm>
            <a:off x="4865916" y="26408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3.2 GRN by PO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3429001" y="2640874"/>
            <a:ext cx="925285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3124201" y="26408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6324600" y="2640874"/>
            <a:ext cx="1066800" cy="254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" name="Oval 18"/>
          <p:cNvSpPr/>
          <p:nvPr/>
        </p:nvSpPr>
        <p:spPr>
          <a:xfrm>
            <a:off x="6172200" y="2640874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5619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70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428736"/>
          <a:ext cx="9144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6172200"/>
              </a:tblGrid>
              <a:tr h="388226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Screenshot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488574"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E. </a:t>
                      </a:r>
                      <a:r>
                        <a:rPr lang="en-US" b="0" u="none" dirty="0" smtClean="0"/>
                        <a:t>Input Supplier</a:t>
                      </a:r>
                      <a:r>
                        <a:rPr lang="en-US" b="0" u="none" baseline="0" dirty="0" smtClean="0"/>
                        <a:t> Invoice or Delivery Order Number (Compulsory)</a:t>
                      </a:r>
                      <a:endParaRPr lang="en-US" sz="1800" b="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baseline="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F.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1: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[Auto Add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All] to import entire PO if all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goods are received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Option 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Click [Add Item from PO] for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 goods receipt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r>
                        <a:rPr lang="en-US" b="1" dirty="0" smtClean="0"/>
                        <a:t>G</a:t>
                      </a:r>
                      <a:r>
                        <a:rPr lang="en-US" dirty="0" smtClean="0"/>
                        <a:t>. Click [Edit] to input serial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3.0 Purchase Order Management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7"/>
            <a:ext cx="2133600" cy="365125"/>
          </a:xfrm>
        </p:spPr>
        <p:txBody>
          <a:bodyPr/>
          <a:lstStyle/>
          <a:p>
            <a:fld id="{73B08F3D-A0E0-4E50-B8CF-C6E9D4E230FC}" type="slidenum">
              <a:rPr lang="en-US" b="1" smtClean="0"/>
              <a:pPr/>
              <a:t>99</a:t>
            </a:fld>
            <a:endParaRPr lang="en-US" b="1"/>
          </a:p>
        </p:txBody>
      </p:sp>
      <p:sp>
        <p:nvSpPr>
          <p:cNvPr id="16" name="Pentagon 15"/>
          <p:cNvSpPr/>
          <p:nvPr/>
        </p:nvSpPr>
        <p:spPr>
          <a:xfrm>
            <a:off x="152400" y="914400"/>
            <a:ext cx="1752600" cy="53340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3.2 GRN by PO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3429001" y="2933700"/>
            <a:ext cx="925285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Oval 16"/>
          <p:cNvSpPr/>
          <p:nvPr/>
        </p:nvSpPr>
        <p:spPr>
          <a:xfrm>
            <a:off x="3124200" y="3162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479800" y="3898900"/>
            <a:ext cx="1219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Oval 20"/>
          <p:cNvSpPr/>
          <p:nvPr/>
        </p:nvSpPr>
        <p:spPr>
          <a:xfrm>
            <a:off x="3175000" y="39243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7924800" y="4343400"/>
            <a:ext cx="3810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Oval 23"/>
          <p:cNvSpPr/>
          <p:nvPr/>
        </p:nvSpPr>
        <p:spPr>
          <a:xfrm>
            <a:off x="7620000" y="4368800"/>
            <a:ext cx="200025" cy="152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0" y="5562600"/>
            <a:ext cx="4876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NB: For all serialized items, it is compulsory to stock in by scanning in individual IMEIs 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343400" y="46482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6162637" cy="470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20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6093</TotalTime>
  <Words>7019</Words>
  <Application>Microsoft Office PowerPoint</Application>
  <PresentationFormat>Letter Paper (8.5x11 in)</PresentationFormat>
  <Paragraphs>2476</Paragraphs>
  <Slides>156</Slides>
  <Notes>135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klsme</dc:creator>
  <cp:lastModifiedBy>Jia Pei @ Wavelet</cp:lastModifiedBy>
  <cp:revision>737</cp:revision>
  <cp:lastPrinted>2014-03-25T08:55:56Z</cp:lastPrinted>
  <dcterms:created xsi:type="dcterms:W3CDTF">2014-03-14T16:10:07Z</dcterms:created>
  <dcterms:modified xsi:type="dcterms:W3CDTF">2014-09-18T09:29:38Z</dcterms:modified>
</cp:coreProperties>
</file>